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sldIdLst>
    <p:sldId id="256" r:id="rId3"/>
    <p:sldId id="288" r:id="rId4"/>
    <p:sldId id="259" r:id="rId5"/>
    <p:sldId id="261" r:id="rId6"/>
    <p:sldId id="260" r:id="rId7"/>
    <p:sldId id="262" r:id="rId8"/>
    <p:sldId id="283" r:id="rId9"/>
    <p:sldId id="289" r:id="rId10"/>
    <p:sldId id="290" r:id="rId11"/>
    <p:sldId id="291" r:id="rId12"/>
    <p:sldId id="292" r:id="rId13"/>
    <p:sldId id="285" r:id="rId14"/>
    <p:sldId id="287" r:id="rId15"/>
    <p:sldId id="282" r:id="rId16"/>
  </p:sldIdLst>
  <p:sldSz cx="12192000" cy="6858000"/>
  <p:notesSz cx="12192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44" y="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E1313B2-5957-4D75-92CD-C8F998BE2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0AEEA734-91FB-4C42-A85F-3DE6801DF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171771B4-BADC-4D34-B68C-D58F70739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B616F41-115D-43D4-8E9E-28EDFEB045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5D8187BC-CFC1-4ED5-8516-56836C1A8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9F4A48BF-EF03-48E1-969B-0DDF62136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9C8C-9EED-4945-9899-9698CF85C82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25/10/2024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CA1EF971-B57A-45E0-B4AD-7AFACF42F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20630041-DAE0-4822-95E3-9B8715CC3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6F6C-058B-45BD-845E-6A9F8A7864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19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689C7F3-443F-4EA6-A4FD-2A78F9EF8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52B6FDD7-0DAD-416D-99D2-A0D6351D9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9C8C-9EED-4945-9899-9698CF85C82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25/10/2024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233060C9-D205-4AEE-81D1-3E6F406A3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F1C237DB-15A9-43D8-8789-E1ECF529D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6F6C-058B-45BD-845E-6A9F8A7864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25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2BA7F78F-C5A0-419A-9755-5D4051DE0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9C8C-9EED-4945-9899-9698CF85C82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25/10/2024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88B92D38-EFE3-4C66-8E1D-37C14CA6C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318210F6-08EE-4155-AC51-00DACCB79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6F6C-058B-45BD-845E-6A9F8A7864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337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1C27C4F-F5D2-484F-9A7B-174D9453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0120012-A20F-4BB4-938D-E7BBFFA02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30AFBC-7BBD-4B3B-A8F7-CCDB01E49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FDF1E3F0-E001-4956-901F-F2ADE0C40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9C8C-9EED-4945-9899-9698CF85C82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25/10/2024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47D5F2CB-5441-45D8-B834-6C7C02771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72D75E39-BB57-4ECB-BBA7-E702BBD3C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6F6C-058B-45BD-845E-6A9F8A7864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339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9175ED6-E2A6-4FCF-B3BD-4761BA3BA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6FEDC3B1-3695-436E-B68C-216A6F720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30191AFE-3F72-4A9D-9F69-8A43E480E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D18F6FEE-C3D4-4FBA-974D-69F9280A3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9C8C-9EED-4945-9899-9698CF85C82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25/10/2024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895ED09F-204D-4F9B-A135-EEA1A846F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C4109573-9C14-4B85-9C33-F2862C48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6F6C-058B-45BD-845E-6A9F8A7864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812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B701AA0-3A0F-455C-B62B-11E24E363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81F19985-4074-4136-AC34-828468C21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81206A9-5EE1-42E8-9FD2-A612A9588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9C8C-9EED-4945-9899-9698CF85C82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25/10/2024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131297B-986D-4AA0-96BB-88FD923AB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D229436-0A8E-4A53-B77B-9AB280298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6F6C-058B-45BD-845E-6A9F8A7864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386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6FDC5A8D-7DDA-4C0D-9292-72411754CE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B6936917-050E-464D-B75B-9942C937C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A422FD8-0B2A-4C64-87BB-0E7162221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9C8C-9EED-4945-9899-9698CF85C82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25/10/2024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F9A8F42-ED32-4EAB-9136-C15FF4509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4AAD251-69DF-4DD8-8E34-3E481EE46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6F6C-058B-45BD-845E-6A9F8A7864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00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58585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D0CEA6E-192B-4A8C-8FD9-42A53AADA7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47378BC7-806C-40B1-9244-09891CD50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388971A-FF21-4304-9481-7CC88455E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9C8C-9EED-4945-9899-9698CF85C82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25/10/2024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DBFFE3E-5754-402D-A8C7-65AE16080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7419ADD-79F8-4647-81DA-B96E9C767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6F6C-058B-45BD-845E-6A9F8A7864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90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2F6F6D3-EB7E-4498-9C13-54BA3ACF7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667A234-8A2B-4DC0-8E5A-D9321394F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B55E1AA-3245-4955-97BE-3E603A5E6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9C8C-9EED-4945-9899-9698CF85C82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25/10/2024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9A00B47-AE08-460B-BE34-DEB1CB316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CEE8E9D-D8AB-4909-8A4F-462626EB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6F6C-058B-45BD-845E-6A9F8A7864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763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595A7D-66F2-4064-9DAF-7395053BC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7744B54B-298E-4193-9F7B-85F1E95C8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5FB7E97-EAC4-4BE4-9A09-86A93A537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9C8C-9EED-4945-9899-9698CF85C82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25/10/2024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54B549A-CEF5-4C4B-8917-D0C9770EA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6C73705-A613-4FFA-913B-A82125138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6F6C-058B-45BD-845E-6A9F8A7864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36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88C2DDE-C8E1-4BC8-A41E-2D06CBF3F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A54981C-BA8B-4FCF-8E9F-9FE878B93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010ADAAE-698B-4D01-9F73-9B15A3FE0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6248FCF4-C6F7-4904-802D-59135541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9C8C-9EED-4945-9899-9698CF85C82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25/10/2024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466B778D-8BD0-423C-8D09-5C8D52840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9652830-6844-4A9C-BAAB-A9A96BA04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6F6C-058B-45BD-845E-6A9F8A7864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91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1191" y="139953"/>
            <a:ext cx="10389616" cy="727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58998" y="1880362"/>
            <a:ext cx="7029450" cy="2037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1" i="0">
                <a:solidFill>
                  <a:srgbClr val="58585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333988" y="6601764"/>
            <a:ext cx="23177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3BDD3147-39DD-4404-86C0-D3B56BA89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41084718-A268-4C52-973A-C181BB82D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C1BB7C6-EDB3-45BE-8756-414AC62F84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89C8C-9EED-4945-9899-9698CF85C82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25/10/2024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7098372-0940-4FC1-8D6C-45B678D35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EC3C231-E3F0-4DF0-8810-D4C4B26F3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D6F6C-058B-45BD-845E-6A9F8A7864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4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://www.jannymt.com/" TargetMode="External"/><Relationship Id="rId7" Type="http://schemas.openxmlformats.org/officeDocument/2006/relationships/image" Target="../media/image41.png"/><Relationship Id="rId2" Type="http://schemas.openxmlformats.org/officeDocument/2006/relationships/hyperlink" Target="mailto:jannymt@jannymt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hyperlink" Target="http://www.logeq.eu/" TargetMode="External"/><Relationship Id="rId4" Type="http://schemas.openxmlformats.org/officeDocument/2006/relationships/image" Target="../media/image38.png"/><Relationship Id="rId9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442" y="2973364"/>
            <a:ext cx="4416282" cy="383227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38400" y="2580730"/>
            <a:ext cx="6089524" cy="96629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indent="433070" algn="ctr">
              <a:lnSpc>
                <a:spcPts val="3460"/>
              </a:lnSpc>
              <a:spcBef>
                <a:spcPts val="535"/>
              </a:spcBef>
            </a:pPr>
            <a:r>
              <a:rPr sz="3200" b="1" spc="-10" dirty="0">
                <a:solidFill>
                  <a:srgbClr val="44536A"/>
                </a:solidFill>
                <a:latin typeface="Calibri"/>
                <a:cs typeface="Calibri"/>
              </a:rPr>
              <a:t>Flexible </a:t>
            </a:r>
            <a:r>
              <a:rPr lang="fr-FR" sz="3200" b="1" dirty="0">
                <a:solidFill>
                  <a:srgbClr val="44536A"/>
                </a:solidFill>
                <a:latin typeface="Calibri"/>
                <a:cs typeface="Calibri"/>
              </a:rPr>
              <a:t>preservation</a:t>
            </a:r>
            <a:r>
              <a:rPr sz="3200" b="1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44536A"/>
                </a:solidFill>
                <a:latin typeface="Calibri"/>
                <a:cs typeface="Calibri"/>
              </a:rPr>
              <a:t>in​</a:t>
            </a:r>
            <a:r>
              <a:rPr lang="fr-FR" sz="3200" b="1" spc="-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fr-FR" sz="3200" b="1" spc="-10" dirty="0">
                <a:solidFill>
                  <a:srgbClr val="44536A"/>
                </a:solidFill>
                <a:latin typeface="Calibri"/>
                <a:cs typeface="Calibri"/>
              </a:rPr>
              <a:t>natural</a:t>
            </a:r>
            <a:r>
              <a:rPr sz="3200" b="1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fr-FR" sz="3200" b="1" dirty="0">
                <a:solidFill>
                  <a:srgbClr val="44536A"/>
                </a:solidFill>
                <a:latin typeface="Calibri"/>
                <a:cs typeface="Calibri"/>
              </a:rPr>
              <a:t>controlled </a:t>
            </a:r>
            <a:r>
              <a:rPr sz="3200" b="1" spc="-5" dirty="0">
                <a:solidFill>
                  <a:srgbClr val="44536A"/>
                </a:solidFill>
                <a:latin typeface="Calibri"/>
                <a:cs typeface="Calibri"/>
              </a:rPr>
              <a:t>atmosphere</a:t>
            </a:r>
            <a:endParaRPr sz="32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3413" y="463431"/>
            <a:ext cx="4410587" cy="136536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063875"/>
            <a:ext cx="4241507" cy="3794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71807"/>
            <a:ext cx="3305175" cy="9486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D8BAD01-038B-95DF-939A-90318733BE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50" t="13333" r="12500" b="12222"/>
          <a:stretch/>
        </p:blipFill>
        <p:spPr>
          <a:xfrm>
            <a:off x="228600" y="0"/>
            <a:ext cx="12049836" cy="684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19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0C37FC7-8C06-2662-B836-5EC6F9C9AD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50" t="13333" r="12500" b="13333"/>
          <a:stretch/>
        </p:blipFill>
        <p:spPr>
          <a:xfrm>
            <a:off x="41564" y="0"/>
            <a:ext cx="122612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34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0E049F1-279B-4B8A-9EC6-EE83352A7B8F}"/>
              </a:ext>
            </a:extLst>
          </p:cNvPr>
          <p:cNvSpPr/>
          <p:nvPr/>
        </p:nvSpPr>
        <p:spPr>
          <a:xfrm>
            <a:off x="5793658" y="2510247"/>
            <a:ext cx="4283898" cy="3688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5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AC2FCB3-BEC2-4880-B515-D41DE19C44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109" y="3409836"/>
            <a:ext cx="3500829" cy="329343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59F403A-A767-4F9C-9037-ADE37473093A}"/>
              </a:ext>
            </a:extLst>
          </p:cNvPr>
          <p:cNvSpPr/>
          <p:nvPr/>
        </p:nvSpPr>
        <p:spPr>
          <a:xfrm>
            <a:off x="1413702" y="2510248"/>
            <a:ext cx="4283898" cy="3649115"/>
          </a:xfrm>
          <a:prstGeom prst="rect">
            <a:avLst/>
          </a:prstGeom>
          <a:solidFill>
            <a:srgbClr val="FFCC99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5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63B8EF-E5B9-4CDA-B41E-E97C3124D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592" y="171221"/>
            <a:ext cx="8758803" cy="779462"/>
          </a:xfrm>
        </p:spPr>
        <p:txBody>
          <a:bodyPr>
            <a:noAutofit/>
          </a:bodyPr>
          <a:lstStyle/>
          <a:p>
            <a:pPr algn="ctr"/>
            <a:r>
              <a:rPr lang="en-US" sz="2667" b="1" dirty="0">
                <a:solidFill>
                  <a:srgbClr val="98C81E"/>
                </a:solidFill>
                <a:latin typeface="Arial Nova" panose="020B0504020202020204" pitchFamily="34" charset="0"/>
              </a:rPr>
              <a:t>Reduce waste and add value to local products with JANNY MT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ACAD32-A689-4FA1-AFFE-D67E0E16E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4948" y="2750873"/>
            <a:ext cx="3921405" cy="3709707"/>
          </a:xfrm>
        </p:spPr>
        <p:txBody>
          <a:bodyPr>
            <a:normAutofit/>
          </a:bodyPr>
          <a:lstStyle/>
          <a:p>
            <a:pPr algn="ctr"/>
            <a:r>
              <a:rPr lang="fr-FR" sz="2286" u="sng" dirty="0">
                <a:solidFill>
                  <a:srgbClr val="C00000"/>
                </a:solidFill>
                <a:latin typeface="Segoe Script" panose="030B0504020000000003" pitchFamily="66" charset="0"/>
                <a:ea typeface="Calibri" panose="020F0502020204030204" pitchFamily="34" charset="0"/>
              </a:rPr>
              <a:t>Issues</a:t>
            </a:r>
            <a:endParaRPr lang="fr-FR" sz="1715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Blip>
                <a:blip r:embed="rId3"/>
              </a:buBlip>
            </a:pPr>
            <a:r>
              <a:rPr lang="en-US" sz="1715" dirty="0">
                <a:latin typeface="Calibri" panose="020F0502020204030204" pitchFamily="34" charset="0"/>
                <a:ea typeface="Calibri" panose="020F0502020204030204" pitchFamily="34" charset="0"/>
              </a:rPr>
              <a:t>Field losses: bad weather, production peaks, overproduction, unharvested production (market price too low)</a:t>
            </a:r>
            <a:r>
              <a:rPr lang="fr-FR" sz="1715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endParaRPr lang="fr-FR" sz="1715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Blip>
                <a:blip r:embed="rId3"/>
              </a:buBlip>
            </a:pPr>
            <a:r>
              <a:rPr lang="fr-FR" sz="1715" dirty="0">
                <a:latin typeface="Calibri" panose="020F0502020204030204" pitchFamily="34" charset="0"/>
                <a:ea typeface="Calibri" panose="020F0502020204030204" pitchFamily="34" charset="0"/>
              </a:rPr>
              <a:t>Post-</a:t>
            </a:r>
            <a:r>
              <a:rPr lang="fr-FR" sz="1715" dirty="0" err="1">
                <a:latin typeface="Calibri" panose="020F0502020204030204" pitchFamily="34" charset="0"/>
                <a:ea typeface="Calibri" panose="020F0502020204030204" pitchFamily="34" charset="0"/>
              </a:rPr>
              <a:t>harvest</a:t>
            </a:r>
            <a:r>
              <a:rPr lang="fr-FR" sz="1715" dirty="0"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fr-FR" sz="1715" dirty="0" err="1">
                <a:latin typeface="Calibri" panose="020F0502020204030204" pitchFamily="34" charset="0"/>
                <a:ea typeface="Calibri" panose="020F0502020204030204" pitchFamily="34" charset="0"/>
              </a:rPr>
              <a:t>storage</a:t>
            </a:r>
            <a:r>
              <a:rPr lang="fr-FR" sz="1715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715" dirty="0" err="1">
                <a:latin typeface="Calibri" panose="020F0502020204030204" pitchFamily="34" charset="0"/>
                <a:ea typeface="Calibri" panose="020F0502020204030204" pitchFamily="34" charset="0"/>
              </a:rPr>
              <a:t>losses</a:t>
            </a:r>
            <a:r>
              <a:rPr lang="fr-FR" sz="1715" dirty="0"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fr-FR" sz="1715" dirty="0" err="1">
                <a:latin typeface="Calibri" panose="020F0502020204030204" pitchFamily="34" charset="0"/>
                <a:ea typeface="Calibri" panose="020F0502020204030204" pitchFamily="34" charset="0"/>
              </a:rPr>
              <a:t>Sorting</a:t>
            </a:r>
            <a:r>
              <a:rPr lang="fr-FR" sz="1715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fr-FR" sz="1715" dirty="0" err="1">
                <a:latin typeface="Calibri" panose="020F0502020204030204" pitchFamily="34" charset="0"/>
                <a:ea typeface="Calibri" panose="020F0502020204030204" pitchFamily="34" charset="0"/>
              </a:rPr>
              <a:t>weight</a:t>
            </a:r>
            <a:r>
              <a:rPr lang="fr-FR" sz="1715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715" dirty="0" err="1">
                <a:latin typeface="Calibri" panose="020F0502020204030204" pitchFamily="34" charset="0"/>
                <a:ea typeface="Calibri" panose="020F0502020204030204" pitchFamily="34" charset="0"/>
              </a:rPr>
              <a:t>loss</a:t>
            </a:r>
            <a:r>
              <a:rPr lang="fr-FR" sz="1715" dirty="0"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fr-FR" sz="1715" dirty="0" err="1">
                <a:latin typeface="Calibri" panose="020F0502020204030204" pitchFamily="34" charset="0"/>
                <a:ea typeface="Calibri" panose="020F0502020204030204" pitchFamily="34" charset="0"/>
              </a:rPr>
              <a:t>dehydration</a:t>
            </a:r>
            <a:r>
              <a:rPr lang="fr-FR" sz="1715" dirty="0">
                <a:latin typeface="Calibri" panose="020F0502020204030204" pitchFamily="34" charset="0"/>
                <a:ea typeface="Calibri" panose="020F0502020204030204" pitchFamily="34" charset="0"/>
              </a:rPr>
              <a:t>).</a:t>
            </a:r>
          </a:p>
          <a:p>
            <a:endParaRPr lang="fr-FR" sz="1715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Blip>
                <a:blip r:embed="rId3"/>
              </a:buBlip>
            </a:pPr>
            <a:r>
              <a:rPr lang="en-US" sz="1715" dirty="0">
                <a:latin typeface="Calibri" panose="020F0502020204030204" pitchFamily="34" charset="0"/>
                <a:ea typeface="Calibri" panose="020F0502020204030204" pitchFamily="34" charset="0"/>
              </a:rPr>
              <a:t>Mismatch of supply and demand</a:t>
            </a:r>
            <a:r>
              <a:rPr lang="fr-FR" sz="1715" dirty="0"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US" sz="1715" dirty="0">
                <a:latin typeface="Calibri" panose="020F0502020204030204" pitchFamily="34" charset="0"/>
                <a:ea typeface="Calibri" panose="020F0502020204030204" pitchFamily="34" charset="0"/>
              </a:rPr>
              <a:t>periods of poor sales (holidays), regularity of supplies</a:t>
            </a:r>
            <a:endParaRPr lang="fr-FR" sz="1715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sz="1715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sz="1715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BB68D8-7070-4604-9231-BEB7192A30BE}"/>
              </a:ext>
            </a:extLst>
          </p:cNvPr>
          <p:cNvSpPr txBox="1"/>
          <p:nvPr/>
        </p:nvSpPr>
        <p:spPr>
          <a:xfrm>
            <a:off x="3865733" y="6325716"/>
            <a:ext cx="5226295" cy="356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15" b="1" dirty="0">
                <a:solidFill>
                  <a:srgbClr val="C00000"/>
                </a:solidFill>
              </a:rPr>
              <a:t>An investment for the environment and the local</a:t>
            </a:r>
            <a:endParaRPr lang="fr-FR" sz="1715" b="1" dirty="0">
              <a:solidFill>
                <a:srgbClr val="C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3FB76E3-36BD-41CE-8228-4D5980EAE7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249" y="6263820"/>
            <a:ext cx="855485" cy="41371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283C082F-0AF6-4A89-BAB0-E388A236A6FA}"/>
              </a:ext>
            </a:extLst>
          </p:cNvPr>
          <p:cNvGrpSpPr/>
          <p:nvPr/>
        </p:nvGrpSpPr>
        <p:grpSpPr>
          <a:xfrm>
            <a:off x="1413702" y="1882107"/>
            <a:ext cx="8663853" cy="628139"/>
            <a:chOff x="41807" y="2091891"/>
            <a:chExt cx="3633323" cy="6594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8375BB1E-BCEA-4F1A-9F46-A456819F1385}"/>
                </a:ext>
              </a:extLst>
            </p:cNvPr>
            <p:cNvSpPr/>
            <p:nvPr/>
          </p:nvSpPr>
          <p:spPr>
            <a:xfrm>
              <a:off x="41807" y="2091891"/>
              <a:ext cx="3633323" cy="659401"/>
            </a:xfrm>
            <a:prstGeom prst="rect">
              <a:avLst/>
            </a:prstGeom>
            <a:solidFill>
              <a:srgbClr val="97C2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5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BAB3E5C-0FE7-4BA6-8CFD-118BF3C9D76D}"/>
                </a:ext>
              </a:extLst>
            </p:cNvPr>
            <p:cNvSpPr txBox="1"/>
            <p:nvPr/>
          </p:nvSpPr>
          <p:spPr>
            <a:xfrm>
              <a:off x="97828" y="2188263"/>
              <a:ext cx="3500224" cy="466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86" dirty="0" err="1">
                  <a:solidFill>
                    <a:schemeClr val="bg1"/>
                  </a:solidFill>
                </a:rPr>
                <a:t>Fighting</a:t>
              </a:r>
              <a:r>
                <a:rPr lang="fr-FR" sz="2286" dirty="0">
                  <a:solidFill>
                    <a:schemeClr val="bg1"/>
                  </a:solidFill>
                </a:rPr>
                <a:t> </a:t>
              </a:r>
              <a:r>
                <a:rPr lang="fr-FR" sz="2286" dirty="0" err="1">
                  <a:solidFill>
                    <a:schemeClr val="bg1"/>
                  </a:solidFill>
                </a:rPr>
                <a:t>waste</a:t>
              </a:r>
              <a:r>
                <a:rPr lang="fr-FR" sz="2286" dirty="0">
                  <a:solidFill>
                    <a:schemeClr val="bg1"/>
                  </a:solidFill>
                </a:rPr>
                <a:t> and </a:t>
              </a:r>
              <a:r>
                <a:rPr lang="fr-FR" sz="2286" dirty="0" err="1">
                  <a:solidFill>
                    <a:schemeClr val="bg1"/>
                  </a:solidFill>
                </a:rPr>
                <a:t>losses</a:t>
              </a:r>
              <a:endParaRPr lang="fr-FR" sz="2286" dirty="0">
                <a:solidFill>
                  <a:schemeClr val="bg1"/>
                </a:solidFill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E817E84-98A0-4154-9D7B-A9BD822E5D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041" y="659042"/>
            <a:ext cx="7874301" cy="146336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356CE52-F4BD-4B52-8AE9-1A0072DA39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93" y="5083323"/>
            <a:ext cx="2567578" cy="14045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7C9C78C-92C9-4E04-9EAD-EFA55D573B74}"/>
              </a:ext>
            </a:extLst>
          </p:cNvPr>
          <p:cNvSpPr txBox="1"/>
          <p:nvPr/>
        </p:nvSpPr>
        <p:spPr>
          <a:xfrm>
            <a:off x="5944555" y="2750873"/>
            <a:ext cx="3894840" cy="2599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572"/>
              </a:spcBef>
            </a:pPr>
            <a:r>
              <a:rPr lang="fr-FR" sz="2286" b="1" u="sng" dirty="0" err="1">
                <a:solidFill>
                  <a:srgbClr val="97C22E"/>
                </a:solidFill>
                <a:latin typeface="Segoe Script" panose="030B0504020000000003" pitchFamily="66" charset="0"/>
                <a:ea typeface="Calibri" panose="020F0502020204030204" pitchFamily="34" charset="0"/>
              </a:rPr>
              <a:t>With</a:t>
            </a:r>
            <a:r>
              <a:rPr lang="fr-FR" sz="2286" b="1" u="sng" dirty="0">
                <a:solidFill>
                  <a:srgbClr val="97C22E"/>
                </a:solidFill>
                <a:latin typeface="Segoe Script" panose="030B0504020000000003" pitchFamily="66" charset="0"/>
                <a:ea typeface="Calibri" panose="020F0502020204030204" pitchFamily="34" charset="0"/>
              </a:rPr>
              <a:t> Janny MT</a:t>
            </a:r>
          </a:p>
          <a:p>
            <a:pPr marL="272205" indent="-272205">
              <a:spcBef>
                <a:spcPts val="572"/>
              </a:spcBef>
              <a:buBlip>
                <a:blip r:embed="rId7"/>
              </a:buBlip>
            </a:pPr>
            <a:r>
              <a:rPr lang="en-US" sz="1715" b="1" dirty="0">
                <a:latin typeface="Calibri" panose="020F0502020204030204" pitchFamily="34" charset="0"/>
                <a:ea typeface="Calibri" panose="020F0502020204030204" pitchFamily="34" charset="0"/>
              </a:rPr>
              <a:t>Valorization of 10 to 30% of overproduction
</a:t>
            </a:r>
            <a:r>
              <a:rPr lang="fr-FR" sz="1715" b="1" dirty="0">
                <a:latin typeface="Calibri" panose="020F0502020204030204" pitchFamily="34" charset="0"/>
                <a:ea typeface="Calibri" panose="020F0502020204030204" pitchFamily="34" charset="0"/>
              </a:rPr>
              <a:t>&lt; 1% </a:t>
            </a:r>
            <a:r>
              <a:rPr lang="fr-FR" sz="1715" b="1" dirty="0" err="1">
                <a:latin typeface="Calibri" panose="020F0502020204030204" pitchFamily="34" charset="0"/>
                <a:ea typeface="Calibri" panose="020F0502020204030204" pitchFamily="34" charset="0"/>
              </a:rPr>
              <a:t>weight</a:t>
            </a:r>
            <a:r>
              <a:rPr lang="fr-FR" sz="1715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715" b="1" dirty="0" err="1">
                <a:latin typeface="Calibri" panose="020F0502020204030204" pitchFamily="34" charset="0"/>
                <a:ea typeface="Calibri" panose="020F0502020204030204" pitchFamily="34" charset="0"/>
              </a:rPr>
              <a:t>loss</a:t>
            </a:r>
            <a:endParaRPr lang="fr-FR" sz="1715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72205" indent="-272205">
              <a:spcBef>
                <a:spcPts val="572"/>
              </a:spcBef>
              <a:buBlip>
                <a:blip r:embed="rId7"/>
              </a:buBlip>
            </a:pPr>
            <a:r>
              <a:rPr lang="en-US" sz="1715" b="1" dirty="0">
                <a:latin typeface="Calibri" panose="020F0502020204030204" pitchFamily="34" charset="0"/>
                <a:ea typeface="Calibri" panose="020F0502020204030204" pitchFamily="34" charset="0"/>
              </a:rPr>
              <a:t>Trimming and peeling reduced by 80%</a:t>
            </a:r>
            <a:endParaRPr lang="fr-FR" sz="1715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07734" lvl="1" indent="-272205">
              <a:spcBef>
                <a:spcPts val="572"/>
              </a:spcBef>
              <a:buBlip>
                <a:blip r:embed="rId8"/>
              </a:buBlip>
            </a:pPr>
            <a:r>
              <a:rPr lang="en-US" sz="1715" b="1" dirty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Avoid 10 to 30% losses between fields and distribution</a:t>
            </a:r>
            <a:r>
              <a:rPr lang="fr-FR" sz="1715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1715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A1D085-983D-4171-90E6-BBCBCCA048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612" y="5181342"/>
            <a:ext cx="1959565" cy="173017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F885ED7-22A0-2EBB-72D1-EF365EDF8BEF}"/>
              </a:ext>
            </a:extLst>
          </p:cNvPr>
          <p:cNvSpPr txBox="1"/>
          <p:nvPr/>
        </p:nvSpPr>
        <p:spPr>
          <a:xfrm rot="20569062">
            <a:off x="10110437" y="5502233"/>
            <a:ext cx="1417479" cy="830997"/>
          </a:xfrm>
          <a:prstGeom prst="rect">
            <a:avLst/>
          </a:prstGeom>
          <a:solidFill>
            <a:srgbClr val="97C22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Segoe Script" panose="030B0504020000000003" pitchFamily="66" charset="0"/>
                <a:ea typeface="Calibri" panose="020F0502020204030204" pitchFamily="34" charset="0"/>
              </a:rPr>
              <a:t>Strong, 
innovative 
and </a:t>
            </a:r>
            <a:r>
              <a:rPr lang="fr-FR" sz="1200" b="1" dirty="0" err="1">
                <a:solidFill>
                  <a:schemeClr val="bg1"/>
                </a:solidFill>
                <a:latin typeface="Segoe Script" panose="030B0504020000000003" pitchFamily="66" charset="0"/>
                <a:ea typeface="Calibri" panose="020F0502020204030204" pitchFamily="34" charset="0"/>
              </a:rPr>
              <a:t>sustainable</a:t>
            </a:r>
            <a:endParaRPr lang="fr-FR" sz="1200" b="1" dirty="0">
              <a:solidFill>
                <a:schemeClr val="bg1"/>
              </a:solidFill>
              <a:latin typeface="Segoe Script" panose="030B0504020000000003" pitchFamily="66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45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0D20657-7167-410E-934D-BB0130DDFC21}"/>
              </a:ext>
            </a:extLst>
          </p:cNvPr>
          <p:cNvSpPr/>
          <p:nvPr/>
        </p:nvSpPr>
        <p:spPr>
          <a:xfrm>
            <a:off x="5701396" y="2081235"/>
            <a:ext cx="4283898" cy="41504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5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488A4FD-B970-45D1-A8DE-EBEE439158D9}"/>
              </a:ext>
            </a:extLst>
          </p:cNvPr>
          <p:cNvSpPr/>
          <p:nvPr/>
        </p:nvSpPr>
        <p:spPr>
          <a:xfrm>
            <a:off x="1321441" y="2081236"/>
            <a:ext cx="4283898" cy="4150415"/>
          </a:xfrm>
          <a:prstGeom prst="rect">
            <a:avLst/>
          </a:prstGeom>
          <a:solidFill>
            <a:srgbClr val="FFCC99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5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63B8EF-E5B9-4CDA-B41E-E97C3124D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592" y="171221"/>
            <a:ext cx="8758803" cy="779462"/>
          </a:xfrm>
        </p:spPr>
        <p:txBody>
          <a:bodyPr>
            <a:noAutofit/>
          </a:bodyPr>
          <a:lstStyle/>
          <a:p>
            <a:pPr algn="ctr"/>
            <a:r>
              <a:rPr lang="en-US" sz="2667" b="1" dirty="0">
                <a:solidFill>
                  <a:srgbClr val="98C81E"/>
                </a:solidFill>
                <a:latin typeface="Arial Nova" panose="020B0504020202020204" pitchFamily="34" charset="0"/>
              </a:rPr>
              <a:t>Reduce waste and add value to local products with JANNY MT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BB68D8-7070-4604-9231-BEB7192A30BE}"/>
              </a:ext>
            </a:extLst>
          </p:cNvPr>
          <p:cNvSpPr txBox="1"/>
          <p:nvPr/>
        </p:nvSpPr>
        <p:spPr>
          <a:xfrm>
            <a:off x="3372893" y="6370020"/>
            <a:ext cx="5972908" cy="356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15" b="1" dirty="0">
                <a:solidFill>
                  <a:srgbClr val="C00000"/>
                </a:solidFill>
              </a:rPr>
              <a:t>An investment for the optimization of local farms</a:t>
            </a:r>
            <a:endParaRPr lang="fr-FR" sz="1715" b="1" dirty="0">
              <a:solidFill>
                <a:srgbClr val="C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3FB76E3-36BD-41CE-8228-4D5980EAE7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41" y="6289552"/>
            <a:ext cx="855485" cy="4137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E1DB95A-038A-41BC-8DD1-F546FFBC0705}"/>
              </a:ext>
            </a:extLst>
          </p:cNvPr>
          <p:cNvSpPr txBox="1"/>
          <p:nvPr/>
        </p:nvSpPr>
        <p:spPr>
          <a:xfrm>
            <a:off x="1520765" y="2185696"/>
            <a:ext cx="3890820" cy="3083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286" b="1" u="sng" dirty="0">
                <a:solidFill>
                  <a:srgbClr val="C00000"/>
                </a:solidFill>
                <a:latin typeface="Segoe Script" panose="030B0504020000000003" pitchFamily="66" charset="0"/>
                <a:ea typeface="Calibri" panose="020F0502020204030204" pitchFamily="34" charset="0"/>
              </a:rPr>
              <a:t>Issues</a:t>
            </a:r>
            <a:endParaRPr lang="fr-FR" sz="1715" b="1" u="sng" dirty="0">
              <a:solidFill>
                <a:srgbClr val="C00000"/>
              </a:solidFill>
              <a:latin typeface="Segoe Script" panose="030B0504020000000003" pitchFamily="66" charset="0"/>
              <a:ea typeface="Calibri" panose="020F0502020204030204" pitchFamily="34" charset="0"/>
            </a:endParaRPr>
          </a:p>
          <a:p>
            <a:pPr marL="272205" indent="-272205">
              <a:buBlip>
                <a:blip r:embed="rId3"/>
              </a:buBlip>
            </a:pPr>
            <a:r>
              <a:rPr lang="en-US" sz="1715" b="1" dirty="0">
                <a:latin typeface="Calibri" panose="020F0502020204030204" pitchFamily="34" charset="0"/>
                <a:ea typeface="Calibri" panose="020F0502020204030204" pitchFamily="34" charset="0"/>
              </a:rPr>
              <a:t>Expand</a:t>
            </a:r>
            <a:r>
              <a:rPr lang="en-US" sz="1715" dirty="0">
                <a:latin typeface="Calibri" panose="020F0502020204030204" pitchFamily="34" charset="0"/>
                <a:ea typeface="Calibri" panose="020F0502020204030204" pitchFamily="34" charset="0"/>
              </a:rPr>
              <a:t> the </a:t>
            </a:r>
            <a:r>
              <a:rPr lang="en-US" sz="1715" b="1" dirty="0">
                <a:latin typeface="Calibri" panose="020F0502020204030204" pitchFamily="34" charset="0"/>
                <a:ea typeface="Calibri" panose="020F0502020204030204" pitchFamily="34" charset="0"/>
              </a:rPr>
              <a:t>offer</a:t>
            </a:r>
            <a:r>
              <a:rPr lang="en-US" sz="1715" dirty="0">
                <a:latin typeface="Calibri" panose="020F0502020204030204" pitchFamily="34" charset="0"/>
                <a:ea typeface="Calibri" panose="020F0502020204030204" pitchFamily="34" charset="0"/>
              </a:rPr>
              <a:t> and maintain the </a:t>
            </a:r>
            <a:r>
              <a:rPr lang="en-US" sz="1715" b="1" dirty="0">
                <a:latin typeface="Calibri" panose="020F0502020204030204" pitchFamily="34" charset="0"/>
                <a:ea typeface="Calibri" panose="020F0502020204030204" pitchFamily="34" charset="0"/>
              </a:rPr>
              <a:t>quality</a:t>
            </a:r>
            <a:r>
              <a:rPr lang="en-US" sz="1715" dirty="0">
                <a:latin typeface="Calibri" panose="020F0502020204030204" pitchFamily="34" charset="0"/>
                <a:ea typeface="Calibri" panose="020F0502020204030204" pitchFamily="34" charset="0"/>
              </a:rPr>
              <a:t> of local products longer.</a:t>
            </a:r>
          </a:p>
          <a:p>
            <a:r>
              <a:rPr lang="en-US" sz="1715" b="1" dirty="0">
                <a:latin typeface="Calibri" panose="020F0502020204030204" pitchFamily="34" charset="0"/>
                <a:ea typeface="Calibri" panose="020F0502020204030204" pitchFamily="34" charset="0"/>
              </a:rPr>
              <a:t>
</a:t>
            </a:r>
            <a:r>
              <a:rPr lang="en-US" sz="1715" dirty="0">
                <a:latin typeface="Calibri" panose="020F0502020204030204" pitchFamily="34" charset="0"/>
                <a:ea typeface="Calibri" panose="020F0502020204030204" pitchFamily="34" charset="0"/>
              </a:rPr>
              <a:t>Ensuring </a:t>
            </a:r>
            <a:r>
              <a:rPr lang="en-US" sz="1715" b="1" dirty="0">
                <a:latin typeface="Calibri" panose="020F0502020204030204" pitchFamily="34" charset="0"/>
                <a:ea typeface="Calibri" panose="020F0502020204030204" pitchFamily="34" charset="0"/>
              </a:rPr>
              <a:t>local sales </a:t>
            </a:r>
            <a:r>
              <a:rPr lang="en-US" sz="1715" dirty="0">
                <a:latin typeface="Calibri" panose="020F0502020204030204" pitchFamily="34" charset="0"/>
                <a:ea typeface="Calibri" panose="020F0502020204030204" pitchFamily="34" charset="0"/>
              </a:rPr>
              <a:t>as a </a:t>
            </a:r>
            <a:r>
              <a:rPr lang="en-US" sz="1715" b="1" dirty="0">
                <a:latin typeface="Calibri" panose="020F0502020204030204" pitchFamily="34" charset="0"/>
                <a:ea typeface="Calibri" panose="020F0502020204030204" pitchFamily="34" charset="0"/>
              </a:rPr>
              <a:t>priority.</a:t>
            </a:r>
          </a:p>
          <a:p>
            <a:endParaRPr lang="fr-FR" sz="1715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72205" indent="-272205">
              <a:buBlip>
                <a:blip r:embed="rId3"/>
              </a:buBlip>
            </a:pPr>
            <a:r>
              <a:rPr lang="fr-FR" sz="1715" b="1" dirty="0" err="1">
                <a:latin typeface="Calibri" panose="020F0502020204030204" pitchFamily="34" charset="0"/>
                <a:ea typeface="Calibri" panose="020F0502020204030204" pitchFamily="34" charset="0"/>
              </a:rPr>
              <a:t>Reduce</a:t>
            </a:r>
            <a:r>
              <a:rPr lang="fr-FR" sz="1715" b="1" dirty="0">
                <a:latin typeface="Calibri" panose="020F0502020204030204" pitchFamily="34" charset="0"/>
                <a:ea typeface="Calibri" panose="020F0502020204030204" pitchFamily="34" charset="0"/>
              </a:rPr>
              <a:t> import </a:t>
            </a:r>
            <a:r>
              <a:rPr lang="fr-FR" sz="1715" dirty="0" err="1">
                <a:latin typeface="Calibri" panose="020F0502020204030204" pitchFamily="34" charset="0"/>
                <a:ea typeface="Calibri" panose="020F0502020204030204" pitchFamily="34" charset="0"/>
              </a:rPr>
              <a:t>requirements</a:t>
            </a:r>
            <a:endParaRPr lang="fr-FR" sz="1715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FR" sz="1715" b="1" dirty="0">
                <a:latin typeface="Calibri" panose="020F0502020204030204" pitchFamily="34" charset="0"/>
                <a:ea typeface="Calibri" panose="020F0502020204030204" pitchFamily="34" charset="0"/>
              </a:rPr>
              <a:t>
</a:t>
            </a:r>
            <a:r>
              <a:rPr lang="en-US" sz="1715" dirty="0">
                <a:latin typeface="Calibri" panose="020F0502020204030204" pitchFamily="34" charset="0"/>
                <a:ea typeface="Calibri" panose="020F0502020204030204" pitchFamily="34" charset="0"/>
              </a:rPr>
              <a:t>Provide </a:t>
            </a:r>
            <a:r>
              <a:rPr lang="en-US" sz="1715" b="1" dirty="0">
                <a:latin typeface="Calibri" panose="020F0502020204030204" pitchFamily="34" charset="0"/>
                <a:ea typeface="Calibri" panose="020F0502020204030204" pitchFamily="34" charset="0"/>
              </a:rPr>
              <a:t>local markets </a:t>
            </a:r>
            <a:r>
              <a:rPr lang="en-US" sz="1715" dirty="0">
                <a:latin typeface="Calibri" panose="020F0502020204030204" pitchFamily="34" charset="0"/>
                <a:ea typeface="Calibri" panose="020F0502020204030204" pitchFamily="34" charset="0"/>
              </a:rPr>
              <a:t>more regularly: restaurants, schools, canteens</a:t>
            </a:r>
            <a:r>
              <a:rPr lang="fr-FR" sz="1715" dirty="0">
                <a:latin typeface="Calibri" panose="020F0502020204030204" pitchFamily="34" charset="0"/>
                <a:ea typeface="Calibri" panose="020F0502020204030204" pitchFamily="34" charset="0"/>
              </a:rPr>
              <a:t>…</a:t>
            </a:r>
          </a:p>
          <a:p>
            <a:pPr marL="272205" indent="-272205">
              <a:buFont typeface="Arial" panose="020B0604020202020204" pitchFamily="34" charset="0"/>
              <a:buChar char="•"/>
            </a:pPr>
            <a:endParaRPr lang="en-US" sz="1715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F950118-9855-48E7-8290-14C9AE9CE196}"/>
              </a:ext>
            </a:extLst>
          </p:cNvPr>
          <p:cNvGrpSpPr/>
          <p:nvPr/>
        </p:nvGrpSpPr>
        <p:grpSpPr>
          <a:xfrm>
            <a:off x="1320650" y="1455299"/>
            <a:ext cx="8664644" cy="624190"/>
            <a:chOff x="3753874" y="2096037"/>
            <a:chExt cx="3633323" cy="65525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7F56F1F6-01D0-479B-9216-925073AAECBB}"/>
                </a:ext>
              </a:extLst>
            </p:cNvPr>
            <p:cNvSpPr/>
            <p:nvPr/>
          </p:nvSpPr>
          <p:spPr>
            <a:xfrm>
              <a:off x="3753874" y="2096037"/>
              <a:ext cx="3633323" cy="655255"/>
            </a:xfrm>
            <a:prstGeom prst="rect">
              <a:avLst/>
            </a:prstGeom>
            <a:solidFill>
              <a:srgbClr val="97C2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5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DF4C6A0-BB4D-470D-A40E-AAEA51B85887}"/>
                </a:ext>
              </a:extLst>
            </p:cNvPr>
            <p:cNvSpPr txBox="1"/>
            <p:nvPr/>
          </p:nvSpPr>
          <p:spPr>
            <a:xfrm>
              <a:off x="3828849" y="2200112"/>
              <a:ext cx="3492360" cy="466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86" dirty="0">
                  <a:solidFill>
                    <a:schemeClr val="bg1"/>
                  </a:solidFill>
                </a:rPr>
                <a:t>Valuing the regional products of producers and cooperatives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2487252-8BDF-4053-8D46-4189D455DF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248" y="3656845"/>
            <a:ext cx="3500829" cy="3293434"/>
          </a:xfrm>
          <a:prstGeom prst="rect">
            <a:avLst/>
          </a:prstGeom>
        </p:spPr>
      </p:pic>
      <p:pic>
        <p:nvPicPr>
          <p:cNvPr id="23" name="Picture 36">
            <a:extLst>
              <a:ext uri="{FF2B5EF4-FFF2-40B4-BE49-F238E27FC236}">
                <a16:creationId xmlns:a16="http://schemas.microsoft.com/office/drawing/2014/main" xmlns="" id="{F356CE52-F4BD-4B52-8AE9-1A0072DA39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554" y="5144805"/>
            <a:ext cx="2177822" cy="11913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64862E9-1580-4D7B-8F25-B1816D755C09}"/>
              </a:ext>
            </a:extLst>
          </p:cNvPr>
          <p:cNvSpPr txBox="1"/>
          <p:nvPr/>
        </p:nvSpPr>
        <p:spPr>
          <a:xfrm>
            <a:off x="5804662" y="2178630"/>
            <a:ext cx="3987670" cy="3611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286" b="1" u="sng" dirty="0" err="1">
                <a:solidFill>
                  <a:srgbClr val="97C22E"/>
                </a:solidFill>
                <a:latin typeface="Segoe Script" panose="030B0504020000000003" pitchFamily="66" charset="0"/>
                <a:ea typeface="Calibri" panose="020F0502020204030204" pitchFamily="34" charset="0"/>
              </a:rPr>
              <a:t>With</a:t>
            </a:r>
            <a:r>
              <a:rPr lang="fr-FR" sz="2286" b="1" u="sng" dirty="0">
                <a:solidFill>
                  <a:srgbClr val="97C22E"/>
                </a:solidFill>
                <a:latin typeface="Segoe Script" panose="030B0504020000000003" pitchFamily="66" charset="0"/>
                <a:ea typeface="Calibri" panose="020F0502020204030204" pitchFamily="34" charset="0"/>
              </a:rPr>
              <a:t> Janny MT :</a:t>
            </a:r>
          </a:p>
          <a:p>
            <a:pPr marL="272205" indent="-272205">
              <a:buBlip>
                <a:blip r:embed="rId6"/>
              </a:buBlip>
            </a:pPr>
            <a:r>
              <a:rPr lang="en-US" sz="1715" b="1" dirty="0">
                <a:latin typeface="Calibri" panose="020F0502020204030204" pitchFamily="34" charset="0"/>
                <a:ea typeface="Calibri" panose="020F0502020204030204" pitchFamily="34" charset="0"/>
              </a:rPr>
              <a:t>Improve the quality </a:t>
            </a:r>
            <a:r>
              <a:rPr lang="en-US" sz="1715" dirty="0">
                <a:latin typeface="Calibri" panose="020F0502020204030204" pitchFamily="34" charset="0"/>
                <a:ea typeface="Calibri" panose="020F0502020204030204" pitchFamily="34" charset="0"/>
              </a:rPr>
              <a:t>of fresh and local products after harvest for consumer satisfaction</a:t>
            </a:r>
            <a:r>
              <a:rPr lang="en-US" sz="1715" b="1" dirty="0">
                <a:latin typeface="Calibri" panose="020F0502020204030204" pitchFamily="34" charset="0"/>
                <a:ea typeface="Calibri" panose="020F0502020204030204" pitchFamily="34" charset="0"/>
              </a:rPr>
              <a:t>
Creation of new local markets: </a:t>
            </a:r>
            <a:r>
              <a:rPr lang="en-US" sz="1715" dirty="0">
                <a:latin typeface="Calibri" panose="020F0502020204030204" pitchFamily="34" charset="0"/>
                <a:ea typeface="Calibri" panose="020F0502020204030204" pitchFamily="34" charset="0"/>
              </a:rPr>
              <a:t>cabbage and leeks 12 months out of 12</a:t>
            </a:r>
            <a:endParaRPr lang="fr-FR" sz="1715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72205" indent="-272205">
              <a:buBlip>
                <a:blip r:embed="rId6"/>
              </a:buBlip>
            </a:pPr>
            <a:r>
              <a:rPr lang="en-US" sz="1715" dirty="0">
                <a:latin typeface="Calibri" panose="020F0502020204030204" pitchFamily="34" charset="0"/>
                <a:ea typeface="Calibri" panose="020F0502020204030204" pitchFamily="34" charset="0"/>
              </a:rPr>
              <a:t>Opportunity to </a:t>
            </a:r>
            <a:r>
              <a:rPr lang="en-US" sz="1715" b="1" dirty="0">
                <a:latin typeface="Calibri" panose="020F0502020204030204" pitchFamily="34" charset="0"/>
                <a:ea typeface="Calibri" panose="020F0502020204030204" pitchFamily="34" charset="0"/>
              </a:rPr>
              <a:t>produce more locally </a:t>
            </a:r>
            <a:r>
              <a:rPr lang="en-US" sz="1715" dirty="0">
                <a:latin typeface="Calibri" panose="020F0502020204030204" pitchFamily="34" charset="0"/>
                <a:ea typeface="Calibri" panose="020F0502020204030204" pitchFamily="34" charset="0"/>
              </a:rPr>
              <a:t>to supply the local market
</a:t>
            </a:r>
            <a:r>
              <a:rPr lang="en-US" sz="1715" b="1" dirty="0">
                <a:latin typeface="Calibri" panose="020F0502020204030204" pitchFamily="34" charset="0"/>
                <a:ea typeface="Calibri" panose="020F0502020204030204" pitchFamily="34" charset="0"/>
              </a:rPr>
              <a:t>Reduce transport needs </a:t>
            </a:r>
            <a:r>
              <a:rPr lang="en-US" sz="1715" dirty="0">
                <a:latin typeface="Calibri" panose="020F0502020204030204" pitchFamily="34" charset="0"/>
                <a:ea typeface="Calibri" panose="020F0502020204030204" pitchFamily="34" charset="0"/>
              </a:rPr>
              <a:t>thanks to volumes stored and sold locally</a:t>
            </a:r>
          </a:p>
          <a:p>
            <a:pPr marL="272205" indent="-272205">
              <a:buBlip>
                <a:blip r:embed="rId6"/>
              </a:buBlip>
            </a:pPr>
            <a:r>
              <a:rPr lang="en-US" sz="1715" b="1" dirty="0">
                <a:latin typeface="Calibri" panose="020F0502020204030204" pitchFamily="34" charset="0"/>
                <a:ea typeface="Calibri" panose="020F0502020204030204" pitchFamily="34" charset="0"/>
              </a:rPr>
              <a:t>Safeguarding local producers, </a:t>
            </a:r>
            <a:r>
              <a:rPr lang="en-US" sz="1715" dirty="0">
                <a:latin typeface="Calibri" panose="020F0502020204030204" pitchFamily="34" charset="0"/>
                <a:ea typeface="Calibri" panose="020F0502020204030204" pitchFamily="34" charset="0"/>
              </a:rPr>
              <a:t>helping them to stay, by </a:t>
            </a:r>
            <a:r>
              <a:rPr lang="en-US" sz="1715" b="1" dirty="0">
                <a:latin typeface="Calibri" panose="020F0502020204030204" pitchFamily="34" charset="0"/>
                <a:ea typeface="Calibri" panose="020F0502020204030204" pitchFamily="34" charset="0"/>
              </a:rPr>
              <a:t>improving the farms profitability</a:t>
            </a:r>
            <a:endParaRPr lang="fr-FR" sz="1715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59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8219"/>
            <a:ext cx="5686425" cy="73660"/>
          </a:xfrm>
          <a:custGeom>
            <a:avLst/>
            <a:gdLst/>
            <a:ahLst/>
            <a:cxnLst/>
            <a:rect l="l" t="t" r="r" b="b"/>
            <a:pathLst>
              <a:path w="5686425" h="73659">
                <a:moveTo>
                  <a:pt x="5686044" y="0"/>
                </a:moveTo>
                <a:lnTo>
                  <a:pt x="0" y="0"/>
                </a:lnTo>
                <a:lnTo>
                  <a:pt x="0" y="73151"/>
                </a:lnTo>
                <a:lnTo>
                  <a:pt x="5686044" y="73151"/>
                </a:lnTo>
                <a:lnTo>
                  <a:pt x="5686044" y="0"/>
                </a:lnTo>
                <a:close/>
              </a:path>
            </a:pathLst>
          </a:custGeom>
          <a:solidFill>
            <a:srgbClr val="6A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105775" y="1627433"/>
            <a:ext cx="4086225" cy="132408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1700" spc="5" dirty="0">
                <a:solidFill>
                  <a:srgbClr val="585858"/>
                </a:solidFill>
                <a:latin typeface="Calibri Light"/>
                <a:cs typeface="Calibri Light"/>
              </a:rPr>
              <a:t>JANNY</a:t>
            </a:r>
            <a:r>
              <a:rPr sz="1700" spc="-20" dirty="0">
                <a:solidFill>
                  <a:srgbClr val="585858"/>
                </a:solidFill>
                <a:latin typeface="Calibri Light"/>
                <a:cs typeface="Calibri Light"/>
              </a:rPr>
              <a:t> </a:t>
            </a:r>
            <a:r>
              <a:rPr sz="1700" spc="15" dirty="0">
                <a:solidFill>
                  <a:srgbClr val="585858"/>
                </a:solidFill>
                <a:latin typeface="Calibri Light"/>
                <a:cs typeface="Calibri Light"/>
              </a:rPr>
              <a:t>TM</a:t>
            </a:r>
            <a:r>
              <a:rPr sz="1700" spc="5" dirty="0">
                <a:solidFill>
                  <a:srgbClr val="585858"/>
                </a:solidFill>
                <a:latin typeface="Calibri Light"/>
                <a:cs typeface="Calibri Light"/>
              </a:rPr>
              <a:t> </a:t>
            </a:r>
            <a:r>
              <a:rPr sz="1700" spc="10" dirty="0">
                <a:solidFill>
                  <a:srgbClr val="585858"/>
                </a:solidFill>
                <a:latin typeface="Calibri Light"/>
                <a:cs typeface="Calibri Light"/>
              </a:rPr>
              <a:t>–</a:t>
            </a:r>
            <a:r>
              <a:rPr sz="1700" spc="-5" dirty="0">
                <a:solidFill>
                  <a:srgbClr val="585858"/>
                </a:solidFill>
                <a:latin typeface="Calibri Light"/>
                <a:cs typeface="Calibri Light"/>
              </a:rPr>
              <a:t> </a:t>
            </a:r>
            <a:r>
              <a:rPr sz="1700" spc="10" dirty="0">
                <a:solidFill>
                  <a:srgbClr val="585858"/>
                </a:solidFill>
                <a:latin typeface="Calibri Light"/>
                <a:cs typeface="Calibri Light"/>
              </a:rPr>
              <a:t>There</a:t>
            </a:r>
            <a:r>
              <a:rPr sz="1700" spc="-5" dirty="0">
                <a:solidFill>
                  <a:srgbClr val="585858"/>
                </a:solidFill>
                <a:latin typeface="Calibri Light"/>
                <a:cs typeface="Calibri Light"/>
              </a:rPr>
              <a:t> </a:t>
            </a:r>
            <a:r>
              <a:rPr sz="1700" spc="10" dirty="0">
                <a:solidFill>
                  <a:srgbClr val="585858"/>
                </a:solidFill>
                <a:latin typeface="Calibri Light"/>
                <a:cs typeface="Calibri Light"/>
              </a:rPr>
              <a:t>Condemin</a:t>
            </a:r>
            <a:r>
              <a:rPr sz="1700" spc="35" dirty="0">
                <a:solidFill>
                  <a:srgbClr val="585858"/>
                </a:solidFill>
                <a:latin typeface="Calibri Light"/>
                <a:cs typeface="Calibri Light"/>
              </a:rPr>
              <a:t> </a:t>
            </a:r>
            <a:r>
              <a:rPr sz="1700" spc="10" dirty="0">
                <a:solidFill>
                  <a:srgbClr val="585858"/>
                </a:solidFill>
                <a:latin typeface="Calibri Light"/>
                <a:cs typeface="Calibri Light"/>
              </a:rPr>
              <a:t>–</a:t>
            </a:r>
            <a:r>
              <a:rPr sz="1700" spc="-5" dirty="0">
                <a:solidFill>
                  <a:srgbClr val="585858"/>
                </a:solidFill>
                <a:latin typeface="Calibri Light"/>
                <a:cs typeface="Calibri Light"/>
              </a:rPr>
              <a:t> </a:t>
            </a:r>
            <a:r>
              <a:rPr sz="1700" spc="10" dirty="0">
                <a:solidFill>
                  <a:srgbClr val="585858"/>
                </a:solidFill>
                <a:latin typeface="Calibri Light"/>
                <a:cs typeface="Calibri Light"/>
              </a:rPr>
              <a:t>71260</a:t>
            </a:r>
            <a:r>
              <a:rPr sz="1700" spc="-15" dirty="0">
                <a:solidFill>
                  <a:srgbClr val="585858"/>
                </a:solidFill>
                <a:latin typeface="Calibri Light"/>
                <a:cs typeface="Calibri Light"/>
              </a:rPr>
              <a:t> </a:t>
            </a:r>
            <a:r>
              <a:rPr sz="1700" spc="10" dirty="0">
                <a:solidFill>
                  <a:srgbClr val="585858"/>
                </a:solidFill>
                <a:latin typeface="Calibri Light"/>
                <a:cs typeface="Calibri Light"/>
              </a:rPr>
              <a:t>PERONNE</a:t>
            </a:r>
            <a:endParaRPr sz="1700" dirty="0">
              <a:latin typeface="Calibri Light"/>
              <a:cs typeface="Calibri Light"/>
            </a:endParaRPr>
          </a:p>
          <a:p>
            <a:pPr algn="ctr"/>
            <a:r>
              <a:rPr sz="1700" spc="5" dirty="0">
                <a:solidFill>
                  <a:srgbClr val="1F3863"/>
                </a:solidFill>
                <a:latin typeface="Calibri Light"/>
                <a:cs typeface="Calibri Light"/>
                <a:hlinkClick r:id="rId2"/>
              </a:rPr>
              <a:t>jannymt@jannymt.com</a:t>
            </a:r>
            <a:r>
              <a:rPr sz="1700" spc="55" dirty="0">
                <a:solidFill>
                  <a:srgbClr val="1F3863"/>
                </a:solidFill>
                <a:latin typeface="Calibri Light"/>
                <a:cs typeface="Calibri Light"/>
                <a:hlinkClick r:id="rId2"/>
              </a:rPr>
              <a:t> </a:t>
            </a:r>
            <a:r>
              <a:rPr sz="1700" spc="10" dirty="0">
                <a:solidFill>
                  <a:srgbClr val="585858"/>
                </a:solidFill>
                <a:latin typeface="Calibri Light"/>
                <a:cs typeface="Calibri Light"/>
              </a:rPr>
              <a:t>–</a:t>
            </a:r>
            <a:r>
              <a:rPr sz="1700" dirty="0">
                <a:solidFill>
                  <a:srgbClr val="585858"/>
                </a:solidFill>
                <a:latin typeface="Calibri Light"/>
                <a:cs typeface="Calibri Light"/>
              </a:rPr>
              <a:t> </a:t>
            </a:r>
            <a:r>
              <a:rPr sz="1700" spc="5" dirty="0">
                <a:solidFill>
                  <a:srgbClr val="585858"/>
                </a:solidFill>
                <a:latin typeface="Calibri Light"/>
                <a:cs typeface="Calibri Light"/>
              </a:rPr>
              <a:t>+33.3.85.23.96.20</a:t>
            </a:r>
            <a:endParaRPr sz="1700" dirty="0">
              <a:latin typeface="Calibri Light"/>
              <a:cs typeface="Calibri Light"/>
            </a:endParaRPr>
          </a:p>
          <a:p>
            <a:pPr marL="1498600" marR="870585" indent="-546735" algn="ctr"/>
            <a:r>
              <a:rPr sz="1700" dirty="0">
                <a:solidFill>
                  <a:srgbClr val="779922"/>
                </a:solidFill>
                <a:latin typeface="Calibri Light"/>
                <a:cs typeface="Calibri Light"/>
              </a:rPr>
              <a:t>Find us</a:t>
            </a:r>
            <a:r>
              <a:rPr sz="1700" spc="30" dirty="0">
                <a:solidFill>
                  <a:srgbClr val="779922"/>
                </a:solidFill>
                <a:latin typeface="Calibri Light"/>
                <a:cs typeface="Calibri Light"/>
              </a:rPr>
              <a:t> </a:t>
            </a:r>
            <a:r>
              <a:rPr sz="1700" spc="10" dirty="0">
                <a:solidFill>
                  <a:srgbClr val="779922"/>
                </a:solidFill>
                <a:latin typeface="Calibri Light"/>
                <a:cs typeface="Calibri Light"/>
              </a:rPr>
              <a:t>on</a:t>
            </a:r>
            <a:r>
              <a:rPr sz="1700" spc="-5" dirty="0">
                <a:solidFill>
                  <a:srgbClr val="779922"/>
                </a:solidFill>
                <a:latin typeface="Calibri Light"/>
                <a:cs typeface="Calibri Light"/>
              </a:rPr>
              <a:t> </a:t>
            </a:r>
            <a:r>
              <a:rPr sz="1700" spc="10" dirty="0">
                <a:solidFill>
                  <a:srgbClr val="779922"/>
                </a:solidFill>
                <a:latin typeface="Calibri Light"/>
                <a:cs typeface="Calibri Light"/>
              </a:rPr>
              <a:t>the </a:t>
            </a:r>
            <a:r>
              <a:rPr sz="1700" spc="5" dirty="0" smtClean="0">
                <a:solidFill>
                  <a:srgbClr val="779922"/>
                </a:solidFill>
                <a:latin typeface="Calibri Light"/>
                <a:cs typeface="Calibri Light"/>
              </a:rPr>
              <a:t>Internet</a:t>
            </a:r>
            <a:endParaRPr lang="en-US" sz="1700" spc="-370" dirty="0">
              <a:solidFill>
                <a:srgbClr val="779922"/>
              </a:solidFill>
              <a:latin typeface="Calibri Light"/>
              <a:cs typeface="Calibri Light"/>
            </a:endParaRPr>
          </a:p>
          <a:p>
            <a:pPr marL="1498600" marR="870585" indent="-546735" algn="ctr"/>
            <a:r>
              <a:rPr sz="1700" dirty="0" smtClean="0">
                <a:solidFill>
                  <a:srgbClr val="585858"/>
                </a:solidFill>
                <a:latin typeface="Calibri Light"/>
                <a:cs typeface="Calibri Light"/>
                <a:hlinkClick r:id="rId3"/>
              </a:rPr>
              <a:t>www.jannymt.com</a:t>
            </a:r>
            <a:endParaRPr sz="1700" dirty="0">
              <a:latin typeface="Calibri Light"/>
              <a:cs typeface="Calibri Light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55032" y="375251"/>
            <a:ext cx="2982811" cy="115246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66522" y="6257340"/>
            <a:ext cx="396239" cy="3444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585266" y="6255816"/>
            <a:ext cx="397763" cy="34594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219095" y="6306922"/>
            <a:ext cx="366123" cy="228011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88721" y="316484"/>
            <a:ext cx="3497479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THANKS</a:t>
            </a:r>
            <a:r>
              <a:rPr sz="4000" spc="-60" dirty="0"/>
              <a:t>​</a:t>
            </a:r>
            <a:r>
              <a:rPr sz="4000" spc="-10" dirty="0"/>
              <a:t>​</a:t>
            </a:r>
            <a:endParaRPr sz="4000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E4E3871-D2C7-7DED-6429-66BDBC510E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89" y="1345455"/>
            <a:ext cx="7888908" cy="53161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588" y="3509420"/>
            <a:ext cx="3305175" cy="948615"/>
          </a:xfrm>
          <a:prstGeom prst="rect">
            <a:avLst/>
          </a:prstGeom>
        </p:spPr>
      </p:pic>
      <p:sp>
        <p:nvSpPr>
          <p:cNvPr id="13" name="object 4"/>
          <p:cNvSpPr txBox="1"/>
          <p:nvPr/>
        </p:nvSpPr>
        <p:spPr>
          <a:xfrm>
            <a:off x="8127432" y="4458035"/>
            <a:ext cx="4086225" cy="13369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lang="en-US" sz="1700" spc="5" dirty="0" smtClean="0">
                <a:solidFill>
                  <a:srgbClr val="585858"/>
                </a:solidFill>
                <a:latin typeface="Calibri Light"/>
                <a:cs typeface="Calibri Light"/>
              </a:rPr>
              <a:t>BFGS SIA</a:t>
            </a:r>
          </a:p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lang="en-US" sz="1700" spc="5" dirty="0" err="1" smtClean="0">
                <a:solidFill>
                  <a:srgbClr val="585858"/>
                </a:solidFill>
                <a:latin typeface="Calibri Light"/>
                <a:cs typeface="Calibri Light"/>
              </a:rPr>
              <a:t>Dzelzavas</a:t>
            </a:r>
            <a:r>
              <a:rPr lang="en-US" sz="1700" spc="5" dirty="0" smtClean="0">
                <a:solidFill>
                  <a:srgbClr val="585858"/>
                </a:solidFill>
                <a:latin typeface="Calibri Light"/>
                <a:cs typeface="Calibri Light"/>
              </a:rPr>
              <a:t> 79-60, </a:t>
            </a:r>
            <a:r>
              <a:rPr lang="en-US" sz="1700" spc="5" dirty="0">
                <a:solidFill>
                  <a:srgbClr val="585858"/>
                </a:solidFill>
                <a:latin typeface="Calibri Light"/>
                <a:cs typeface="Calibri Light"/>
              </a:rPr>
              <a:t>Riga, </a:t>
            </a:r>
            <a:r>
              <a:rPr lang="en-US" sz="1700" spc="5" dirty="0" smtClean="0">
                <a:solidFill>
                  <a:srgbClr val="585858"/>
                </a:solidFill>
                <a:latin typeface="Calibri Light"/>
                <a:cs typeface="Calibri Light"/>
              </a:rPr>
              <a:t>LV-1084</a:t>
            </a:r>
            <a:endParaRPr sz="1700" dirty="0">
              <a:latin typeface="Calibri Light"/>
              <a:cs typeface="Calibri Light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lang="en-US" sz="1700" spc="5" dirty="0" smtClean="0">
                <a:solidFill>
                  <a:srgbClr val="1F3863"/>
                </a:solidFill>
                <a:latin typeface="Calibri Light"/>
                <a:cs typeface="Calibri Light"/>
                <a:hlinkClick r:id="rId2"/>
              </a:rPr>
              <a:t>info</a:t>
            </a:r>
            <a:r>
              <a:rPr sz="1700" spc="5" dirty="0" smtClean="0">
                <a:solidFill>
                  <a:srgbClr val="1F3863"/>
                </a:solidFill>
                <a:latin typeface="Calibri Light"/>
                <a:cs typeface="Calibri Light"/>
                <a:hlinkClick r:id="rId2"/>
              </a:rPr>
              <a:t>@</a:t>
            </a:r>
            <a:r>
              <a:rPr lang="en-US" sz="1700" spc="5" dirty="0" smtClean="0">
                <a:solidFill>
                  <a:srgbClr val="1F3863"/>
                </a:solidFill>
                <a:latin typeface="Calibri Light"/>
                <a:cs typeface="Calibri Light"/>
                <a:hlinkClick r:id="rId2"/>
              </a:rPr>
              <a:t>logeq.eu</a:t>
            </a:r>
            <a:r>
              <a:rPr sz="1700" spc="55" dirty="0" smtClean="0">
                <a:solidFill>
                  <a:srgbClr val="1F3863"/>
                </a:solidFill>
                <a:latin typeface="Calibri Light"/>
                <a:cs typeface="Calibri Light"/>
                <a:hlinkClick r:id="rId2"/>
              </a:rPr>
              <a:t> </a:t>
            </a:r>
            <a:r>
              <a:rPr sz="1700" spc="10" dirty="0" smtClean="0">
                <a:solidFill>
                  <a:srgbClr val="585858"/>
                </a:solidFill>
                <a:latin typeface="Calibri Light"/>
                <a:cs typeface="Calibri Light"/>
              </a:rPr>
              <a:t>–</a:t>
            </a:r>
            <a:endParaRPr lang="en-US" sz="1700" spc="10" dirty="0" smtClean="0">
              <a:solidFill>
                <a:srgbClr val="585858"/>
              </a:solidFill>
              <a:latin typeface="Calibri Light"/>
              <a:cs typeface="Calibri Light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700" dirty="0" smtClean="0">
                <a:solidFill>
                  <a:srgbClr val="585858"/>
                </a:solidFill>
                <a:latin typeface="Calibri Light"/>
                <a:cs typeface="Calibri Light"/>
              </a:rPr>
              <a:t> </a:t>
            </a:r>
            <a:r>
              <a:rPr sz="1700" spc="5" dirty="0" smtClean="0">
                <a:solidFill>
                  <a:srgbClr val="585858"/>
                </a:solidFill>
                <a:latin typeface="Calibri Light"/>
                <a:cs typeface="Calibri Light"/>
              </a:rPr>
              <a:t>+</a:t>
            </a:r>
            <a:r>
              <a:rPr lang="en-US" sz="1700" spc="5" dirty="0" smtClean="0">
                <a:solidFill>
                  <a:srgbClr val="585858"/>
                </a:solidFill>
                <a:latin typeface="Calibri Light"/>
                <a:cs typeface="Calibri Light"/>
              </a:rPr>
              <a:t>371 29556922</a:t>
            </a: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lang="en-US" sz="1700" dirty="0" smtClean="0">
                <a:solidFill>
                  <a:srgbClr val="585858"/>
                </a:solidFill>
                <a:latin typeface="Calibri Light"/>
                <a:cs typeface="Calibri Light"/>
                <a:hlinkClick r:id="rId10"/>
              </a:rPr>
              <a:t>w</a:t>
            </a:r>
            <a:r>
              <a:rPr sz="1700" dirty="0" smtClean="0">
                <a:solidFill>
                  <a:srgbClr val="585858"/>
                </a:solidFill>
                <a:latin typeface="Calibri Light"/>
                <a:cs typeface="Calibri Light"/>
                <a:hlinkClick r:id="rId10"/>
              </a:rPr>
              <a:t>ww.</a:t>
            </a:r>
            <a:r>
              <a:rPr lang="en-US" sz="1700" dirty="0" smtClean="0">
                <a:solidFill>
                  <a:srgbClr val="585858"/>
                </a:solidFill>
                <a:latin typeface="Calibri Light"/>
                <a:cs typeface="Calibri Light"/>
                <a:hlinkClick r:id="rId10"/>
              </a:rPr>
              <a:t>logeq.eu</a:t>
            </a:r>
            <a:endParaRPr sz="1700" dirty="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AF315B2-AF36-5EBA-CE3A-953DD5538A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172" t="17504" r="29376" b="7965"/>
          <a:stretch/>
        </p:blipFill>
        <p:spPr>
          <a:xfrm>
            <a:off x="2895600" y="0"/>
            <a:ext cx="6781800" cy="685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95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80502" y="864361"/>
            <a:ext cx="1772285" cy="2032635"/>
            <a:chOff x="8080502" y="864361"/>
            <a:chExt cx="1772285" cy="2032635"/>
          </a:xfrm>
        </p:grpSpPr>
        <p:sp>
          <p:nvSpPr>
            <p:cNvPr id="3" name="object 3"/>
            <p:cNvSpPr/>
            <p:nvPr/>
          </p:nvSpPr>
          <p:spPr>
            <a:xfrm>
              <a:off x="8093202" y="877061"/>
              <a:ext cx="1746885" cy="2007235"/>
            </a:xfrm>
            <a:custGeom>
              <a:avLst/>
              <a:gdLst/>
              <a:ahLst/>
              <a:cxnLst/>
              <a:rect l="l" t="t" r="r" b="b"/>
              <a:pathLst>
                <a:path w="1746884" h="2007235">
                  <a:moveTo>
                    <a:pt x="873251" y="0"/>
                  </a:moveTo>
                  <a:lnTo>
                    <a:pt x="0" y="436625"/>
                  </a:lnTo>
                  <a:lnTo>
                    <a:pt x="0" y="1570482"/>
                  </a:lnTo>
                  <a:lnTo>
                    <a:pt x="873251" y="2007108"/>
                  </a:lnTo>
                  <a:lnTo>
                    <a:pt x="1746503" y="1570482"/>
                  </a:lnTo>
                  <a:lnTo>
                    <a:pt x="1746503" y="436625"/>
                  </a:lnTo>
                  <a:lnTo>
                    <a:pt x="873251" y="0"/>
                  </a:lnTo>
                  <a:close/>
                </a:path>
              </a:pathLst>
            </a:custGeom>
            <a:solidFill>
              <a:srgbClr val="78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093202" y="877061"/>
              <a:ext cx="1746885" cy="2007235"/>
            </a:xfrm>
            <a:custGeom>
              <a:avLst/>
              <a:gdLst/>
              <a:ahLst/>
              <a:cxnLst/>
              <a:rect l="l" t="t" r="r" b="b"/>
              <a:pathLst>
                <a:path w="1746884" h="2007235">
                  <a:moveTo>
                    <a:pt x="873251" y="0"/>
                  </a:moveTo>
                  <a:lnTo>
                    <a:pt x="1746503" y="436625"/>
                  </a:lnTo>
                  <a:lnTo>
                    <a:pt x="1746503" y="1570482"/>
                  </a:lnTo>
                  <a:lnTo>
                    <a:pt x="873251" y="2007108"/>
                  </a:lnTo>
                  <a:lnTo>
                    <a:pt x="0" y="1570482"/>
                  </a:lnTo>
                  <a:lnTo>
                    <a:pt x="0" y="436625"/>
                  </a:lnTo>
                  <a:lnTo>
                    <a:pt x="873251" y="0"/>
                  </a:lnTo>
                  <a:close/>
                </a:path>
              </a:pathLst>
            </a:custGeom>
            <a:ln w="25400">
              <a:solidFill>
                <a:srgbClr val="5EA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6245352" y="873252"/>
            <a:ext cx="2691765" cy="3729990"/>
            <a:chOff x="6245352" y="873252"/>
            <a:chExt cx="2691765" cy="3729990"/>
          </a:xfrm>
        </p:grpSpPr>
        <p:sp>
          <p:nvSpPr>
            <p:cNvPr id="6" name="object 6"/>
            <p:cNvSpPr/>
            <p:nvPr/>
          </p:nvSpPr>
          <p:spPr>
            <a:xfrm>
              <a:off x="6245352" y="873251"/>
              <a:ext cx="2685415" cy="3723640"/>
            </a:xfrm>
            <a:custGeom>
              <a:avLst/>
              <a:gdLst/>
              <a:ahLst/>
              <a:cxnLst/>
              <a:rect l="l" t="t" r="r" b="b"/>
              <a:pathLst>
                <a:path w="2685415" h="3723640">
                  <a:moveTo>
                    <a:pt x="1746504" y="436626"/>
                  </a:moveTo>
                  <a:lnTo>
                    <a:pt x="873252" y="0"/>
                  </a:lnTo>
                  <a:lnTo>
                    <a:pt x="0" y="436626"/>
                  </a:lnTo>
                  <a:lnTo>
                    <a:pt x="0" y="1572006"/>
                  </a:lnTo>
                  <a:lnTo>
                    <a:pt x="873252" y="2008632"/>
                  </a:lnTo>
                  <a:lnTo>
                    <a:pt x="1746504" y="1572006"/>
                  </a:lnTo>
                  <a:lnTo>
                    <a:pt x="1746504" y="436626"/>
                  </a:lnTo>
                  <a:close/>
                </a:path>
                <a:path w="2685415" h="3723640">
                  <a:moveTo>
                    <a:pt x="2685288" y="2162175"/>
                  </a:moveTo>
                  <a:lnTo>
                    <a:pt x="1792986" y="1716024"/>
                  </a:lnTo>
                  <a:lnTo>
                    <a:pt x="900684" y="2162175"/>
                  </a:lnTo>
                  <a:lnTo>
                    <a:pt x="900684" y="3276981"/>
                  </a:lnTo>
                  <a:lnTo>
                    <a:pt x="1792986" y="3723132"/>
                  </a:lnTo>
                  <a:lnTo>
                    <a:pt x="2685288" y="3276981"/>
                  </a:lnTo>
                  <a:lnTo>
                    <a:pt x="2685288" y="2162175"/>
                  </a:lnTo>
                  <a:close/>
                </a:path>
              </a:pathLst>
            </a:custGeom>
            <a:solidFill>
              <a:srgbClr val="64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46036" y="2589275"/>
              <a:ext cx="1784985" cy="2007235"/>
            </a:xfrm>
            <a:custGeom>
              <a:avLst/>
              <a:gdLst/>
              <a:ahLst/>
              <a:cxnLst/>
              <a:rect l="l" t="t" r="r" b="b"/>
              <a:pathLst>
                <a:path w="1784984" h="2007235">
                  <a:moveTo>
                    <a:pt x="892302" y="0"/>
                  </a:moveTo>
                  <a:lnTo>
                    <a:pt x="1784604" y="446150"/>
                  </a:lnTo>
                  <a:lnTo>
                    <a:pt x="1784604" y="1560957"/>
                  </a:lnTo>
                  <a:lnTo>
                    <a:pt x="892302" y="2007108"/>
                  </a:lnTo>
                  <a:lnTo>
                    <a:pt x="0" y="1560957"/>
                  </a:lnTo>
                  <a:lnTo>
                    <a:pt x="0" y="446150"/>
                  </a:lnTo>
                  <a:lnTo>
                    <a:pt x="892302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527163" y="3640073"/>
            <a:ext cx="1025525" cy="55118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56515" marR="5080" indent="-44450">
              <a:lnSpc>
                <a:spcPts val="1980"/>
              </a:lnSpc>
              <a:spcBef>
                <a:spcPts val="315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Decreases</a:t>
            </a:r>
            <a:r>
              <a:rPr sz="18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800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waste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080502" y="2557017"/>
            <a:ext cx="2725420" cy="3747770"/>
            <a:chOff x="8080502" y="2557017"/>
            <a:chExt cx="2725420" cy="3747770"/>
          </a:xfrm>
        </p:grpSpPr>
        <p:sp>
          <p:nvSpPr>
            <p:cNvPr id="10" name="object 10"/>
            <p:cNvSpPr/>
            <p:nvPr/>
          </p:nvSpPr>
          <p:spPr>
            <a:xfrm>
              <a:off x="9052560" y="2563367"/>
              <a:ext cx="1746885" cy="2009139"/>
            </a:xfrm>
            <a:custGeom>
              <a:avLst/>
              <a:gdLst/>
              <a:ahLst/>
              <a:cxnLst/>
              <a:rect l="l" t="t" r="r" b="b"/>
              <a:pathLst>
                <a:path w="1746884" h="2009139">
                  <a:moveTo>
                    <a:pt x="873251" y="0"/>
                  </a:moveTo>
                  <a:lnTo>
                    <a:pt x="0" y="436626"/>
                  </a:lnTo>
                  <a:lnTo>
                    <a:pt x="0" y="1572006"/>
                  </a:lnTo>
                  <a:lnTo>
                    <a:pt x="873251" y="2008632"/>
                  </a:lnTo>
                  <a:lnTo>
                    <a:pt x="1746504" y="1572006"/>
                  </a:lnTo>
                  <a:lnTo>
                    <a:pt x="1746504" y="436626"/>
                  </a:lnTo>
                  <a:lnTo>
                    <a:pt x="873251" y="0"/>
                  </a:lnTo>
                  <a:close/>
                </a:path>
              </a:pathLst>
            </a:custGeom>
            <a:solidFill>
              <a:srgbClr val="64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52560" y="2563367"/>
              <a:ext cx="1746885" cy="2009139"/>
            </a:xfrm>
            <a:custGeom>
              <a:avLst/>
              <a:gdLst/>
              <a:ahLst/>
              <a:cxnLst/>
              <a:rect l="l" t="t" r="r" b="b"/>
              <a:pathLst>
                <a:path w="1746884" h="2009139">
                  <a:moveTo>
                    <a:pt x="873251" y="0"/>
                  </a:moveTo>
                  <a:lnTo>
                    <a:pt x="1746504" y="436626"/>
                  </a:lnTo>
                  <a:lnTo>
                    <a:pt x="1746504" y="1572006"/>
                  </a:lnTo>
                  <a:lnTo>
                    <a:pt x="873251" y="2008632"/>
                  </a:lnTo>
                  <a:lnTo>
                    <a:pt x="0" y="1572006"/>
                  </a:lnTo>
                  <a:lnTo>
                    <a:pt x="0" y="436626"/>
                  </a:lnTo>
                  <a:lnTo>
                    <a:pt x="873251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093202" y="4284725"/>
              <a:ext cx="1746885" cy="2007235"/>
            </a:xfrm>
            <a:custGeom>
              <a:avLst/>
              <a:gdLst/>
              <a:ahLst/>
              <a:cxnLst/>
              <a:rect l="l" t="t" r="r" b="b"/>
              <a:pathLst>
                <a:path w="1746884" h="2007235">
                  <a:moveTo>
                    <a:pt x="873251" y="0"/>
                  </a:moveTo>
                  <a:lnTo>
                    <a:pt x="0" y="436625"/>
                  </a:lnTo>
                  <a:lnTo>
                    <a:pt x="0" y="1570482"/>
                  </a:lnTo>
                  <a:lnTo>
                    <a:pt x="873251" y="2007108"/>
                  </a:lnTo>
                  <a:lnTo>
                    <a:pt x="1746503" y="1570482"/>
                  </a:lnTo>
                  <a:lnTo>
                    <a:pt x="1746503" y="436625"/>
                  </a:lnTo>
                  <a:lnTo>
                    <a:pt x="873251" y="0"/>
                  </a:lnTo>
                  <a:close/>
                </a:path>
              </a:pathLst>
            </a:custGeom>
            <a:solidFill>
              <a:srgbClr val="78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093202" y="4284725"/>
              <a:ext cx="1746885" cy="2007235"/>
            </a:xfrm>
            <a:custGeom>
              <a:avLst/>
              <a:gdLst/>
              <a:ahLst/>
              <a:cxnLst/>
              <a:rect l="l" t="t" r="r" b="b"/>
              <a:pathLst>
                <a:path w="1746884" h="2007235">
                  <a:moveTo>
                    <a:pt x="873251" y="0"/>
                  </a:moveTo>
                  <a:lnTo>
                    <a:pt x="1746503" y="436625"/>
                  </a:lnTo>
                  <a:lnTo>
                    <a:pt x="1746503" y="1570482"/>
                  </a:lnTo>
                  <a:lnTo>
                    <a:pt x="873251" y="2007108"/>
                  </a:lnTo>
                  <a:lnTo>
                    <a:pt x="0" y="1570482"/>
                  </a:lnTo>
                  <a:lnTo>
                    <a:pt x="0" y="436625"/>
                  </a:lnTo>
                  <a:lnTo>
                    <a:pt x="873251" y="0"/>
                  </a:lnTo>
                  <a:close/>
                </a:path>
              </a:pathLst>
            </a:custGeom>
            <a:ln w="25400">
              <a:solidFill>
                <a:srgbClr val="5EA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452484" y="5459679"/>
            <a:ext cx="10299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Modular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195314" y="1299999"/>
            <a:ext cx="3061335" cy="5005070"/>
            <a:chOff x="6195314" y="1299999"/>
            <a:chExt cx="3061335" cy="5005070"/>
          </a:xfrm>
        </p:grpSpPr>
        <p:sp>
          <p:nvSpPr>
            <p:cNvPr id="16" name="object 16"/>
            <p:cNvSpPr/>
            <p:nvPr/>
          </p:nvSpPr>
          <p:spPr>
            <a:xfrm>
              <a:off x="6208014" y="4284725"/>
              <a:ext cx="1746885" cy="2007235"/>
            </a:xfrm>
            <a:custGeom>
              <a:avLst/>
              <a:gdLst/>
              <a:ahLst/>
              <a:cxnLst/>
              <a:rect l="l" t="t" r="r" b="b"/>
              <a:pathLst>
                <a:path w="1746884" h="2007235">
                  <a:moveTo>
                    <a:pt x="873252" y="0"/>
                  </a:moveTo>
                  <a:lnTo>
                    <a:pt x="0" y="436625"/>
                  </a:lnTo>
                  <a:lnTo>
                    <a:pt x="0" y="1570482"/>
                  </a:lnTo>
                  <a:lnTo>
                    <a:pt x="873252" y="2007108"/>
                  </a:lnTo>
                  <a:lnTo>
                    <a:pt x="1746504" y="1570482"/>
                  </a:lnTo>
                  <a:lnTo>
                    <a:pt x="1746504" y="436625"/>
                  </a:lnTo>
                  <a:lnTo>
                    <a:pt x="873252" y="0"/>
                  </a:lnTo>
                  <a:close/>
                </a:path>
              </a:pathLst>
            </a:custGeom>
            <a:solidFill>
              <a:srgbClr val="78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208014" y="4284725"/>
              <a:ext cx="1746885" cy="2007235"/>
            </a:xfrm>
            <a:custGeom>
              <a:avLst/>
              <a:gdLst/>
              <a:ahLst/>
              <a:cxnLst/>
              <a:rect l="l" t="t" r="r" b="b"/>
              <a:pathLst>
                <a:path w="1746884" h="2007235">
                  <a:moveTo>
                    <a:pt x="873252" y="0"/>
                  </a:moveTo>
                  <a:lnTo>
                    <a:pt x="1746504" y="436625"/>
                  </a:lnTo>
                  <a:lnTo>
                    <a:pt x="1746504" y="1570482"/>
                  </a:lnTo>
                  <a:lnTo>
                    <a:pt x="873252" y="2007108"/>
                  </a:lnTo>
                  <a:lnTo>
                    <a:pt x="0" y="1570482"/>
                  </a:lnTo>
                  <a:lnTo>
                    <a:pt x="0" y="436625"/>
                  </a:lnTo>
                  <a:lnTo>
                    <a:pt x="873252" y="0"/>
                  </a:lnTo>
                  <a:close/>
                </a:path>
              </a:pathLst>
            </a:custGeom>
            <a:ln w="25399">
              <a:solidFill>
                <a:srgbClr val="5EA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440763" y="1300009"/>
              <a:ext cx="815975" cy="4156710"/>
            </a:xfrm>
            <a:custGeom>
              <a:avLst/>
              <a:gdLst/>
              <a:ahLst/>
              <a:cxnLst/>
              <a:rect l="l" t="t" r="r" b="b"/>
              <a:pathLst>
                <a:path w="815975" h="4156710">
                  <a:moveTo>
                    <a:pt x="453161" y="4086187"/>
                  </a:moveTo>
                  <a:lnTo>
                    <a:pt x="451142" y="4078694"/>
                  </a:lnTo>
                  <a:lnTo>
                    <a:pt x="446887" y="4072458"/>
                  </a:lnTo>
                  <a:lnTo>
                    <a:pt x="440842" y="4067924"/>
                  </a:lnTo>
                  <a:lnTo>
                    <a:pt x="387896" y="4053890"/>
                  </a:lnTo>
                  <a:lnTo>
                    <a:pt x="345922" y="4035539"/>
                  </a:lnTo>
                  <a:lnTo>
                    <a:pt x="308013" y="4011206"/>
                  </a:lnTo>
                  <a:lnTo>
                    <a:pt x="274675" y="3981577"/>
                  </a:lnTo>
                  <a:lnTo>
                    <a:pt x="246367" y="3947363"/>
                  </a:lnTo>
                  <a:lnTo>
                    <a:pt x="223608" y="3909225"/>
                  </a:lnTo>
                  <a:lnTo>
                    <a:pt x="206857" y="3867861"/>
                  </a:lnTo>
                  <a:lnTo>
                    <a:pt x="196608" y="3823957"/>
                  </a:lnTo>
                  <a:lnTo>
                    <a:pt x="193357" y="3778212"/>
                  </a:lnTo>
                  <a:lnTo>
                    <a:pt x="197954" y="3729164"/>
                  </a:lnTo>
                  <a:lnTo>
                    <a:pt x="198437" y="3728885"/>
                  </a:lnTo>
                  <a:lnTo>
                    <a:pt x="219341" y="3763784"/>
                  </a:lnTo>
                  <a:lnTo>
                    <a:pt x="225183" y="3770414"/>
                  </a:lnTo>
                  <a:lnTo>
                    <a:pt x="232841" y="3774160"/>
                  </a:lnTo>
                  <a:lnTo>
                    <a:pt x="241338" y="3774757"/>
                  </a:lnTo>
                  <a:lnTo>
                    <a:pt x="252818" y="3769779"/>
                  </a:lnTo>
                  <a:lnTo>
                    <a:pt x="257860" y="3763416"/>
                  </a:lnTo>
                  <a:lnTo>
                    <a:pt x="260362" y="3755923"/>
                  </a:lnTo>
                  <a:lnTo>
                    <a:pt x="260197" y="3748024"/>
                  </a:lnTo>
                  <a:lnTo>
                    <a:pt x="210680" y="3659733"/>
                  </a:lnTo>
                  <a:lnTo>
                    <a:pt x="188683" y="3648760"/>
                  </a:lnTo>
                  <a:lnTo>
                    <a:pt x="180327" y="3651567"/>
                  </a:lnTo>
                  <a:lnTo>
                    <a:pt x="99745" y="3698189"/>
                  </a:lnTo>
                  <a:lnTo>
                    <a:pt x="93179" y="3703574"/>
                  </a:lnTo>
                  <a:lnTo>
                    <a:pt x="89090" y="3710736"/>
                  </a:lnTo>
                  <a:lnTo>
                    <a:pt x="87757" y="3718877"/>
                  </a:lnTo>
                  <a:lnTo>
                    <a:pt x="89458" y="3727208"/>
                  </a:lnTo>
                  <a:lnTo>
                    <a:pt x="154749" y="3718128"/>
                  </a:lnTo>
                  <a:lnTo>
                    <a:pt x="149110" y="3767442"/>
                  </a:lnTo>
                  <a:lnTo>
                    <a:pt x="150660" y="3815638"/>
                  </a:lnTo>
                  <a:lnTo>
                    <a:pt x="158991" y="3862324"/>
                  </a:lnTo>
                  <a:lnTo>
                    <a:pt x="173672" y="3906875"/>
                  </a:lnTo>
                  <a:lnTo>
                    <a:pt x="194310" y="3948696"/>
                  </a:lnTo>
                  <a:lnTo>
                    <a:pt x="220497" y="3987177"/>
                  </a:lnTo>
                  <a:lnTo>
                    <a:pt x="251802" y="4021721"/>
                  </a:lnTo>
                  <a:lnTo>
                    <a:pt x="287820" y="4051719"/>
                  </a:lnTo>
                  <a:lnTo>
                    <a:pt x="328155" y="4076560"/>
                  </a:lnTo>
                  <a:lnTo>
                    <a:pt x="372389" y="4095661"/>
                  </a:lnTo>
                  <a:lnTo>
                    <a:pt x="430936" y="4109986"/>
                  </a:lnTo>
                  <a:lnTo>
                    <a:pt x="439585" y="4108259"/>
                  </a:lnTo>
                  <a:lnTo>
                    <a:pt x="446671" y="4103509"/>
                  </a:lnTo>
                  <a:lnTo>
                    <a:pt x="451446" y="4096435"/>
                  </a:lnTo>
                  <a:lnTo>
                    <a:pt x="453161" y="4086187"/>
                  </a:lnTo>
                  <a:close/>
                </a:path>
                <a:path w="815975" h="4156710">
                  <a:moveTo>
                    <a:pt x="743356" y="3585718"/>
                  </a:moveTo>
                  <a:lnTo>
                    <a:pt x="743343" y="3486569"/>
                  </a:lnTo>
                  <a:lnTo>
                    <a:pt x="724839" y="3463404"/>
                  </a:lnTo>
                  <a:lnTo>
                    <a:pt x="716013" y="3463683"/>
                  </a:lnTo>
                  <a:lnTo>
                    <a:pt x="708253" y="3467201"/>
                  </a:lnTo>
                  <a:lnTo>
                    <a:pt x="702373" y="3473373"/>
                  </a:lnTo>
                  <a:lnTo>
                    <a:pt x="698881" y="3485375"/>
                  </a:lnTo>
                  <a:lnTo>
                    <a:pt x="698690" y="3525647"/>
                  </a:lnTo>
                  <a:lnTo>
                    <a:pt x="658266" y="3496729"/>
                  </a:lnTo>
                  <a:lnTo>
                    <a:pt x="615632" y="3474262"/>
                  </a:lnTo>
                  <a:lnTo>
                    <a:pt x="570979" y="3458451"/>
                  </a:lnTo>
                  <a:lnTo>
                    <a:pt x="525030" y="3449231"/>
                  </a:lnTo>
                  <a:lnTo>
                    <a:pt x="478523" y="3446551"/>
                  </a:lnTo>
                  <a:lnTo>
                    <a:pt x="432181" y="3450336"/>
                  </a:lnTo>
                  <a:lnTo>
                    <a:pt x="386715" y="3460521"/>
                  </a:lnTo>
                  <a:lnTo>
                    <a:pt x="342874" y="3477069"/>
                  </a:lnTo>
                  <a:lnTo>
                    <a:pt x="301371" y="3499916"/>
                  </a:lnTo>
                  <a:lnTo>
                    <a:pt x="262928" y="3528987"/>
                  </a:lnTo>
                  <a:lnTo>
                    <a:pt x="227812" y="3564801"/>
                  </a:lnTo>
                  <a:lnTo>
                    <a:pt x="221983" y="3579761"/>
                  </a:lnTo>
                  <a:lnTo>
                    <a:pt x="223202" y="3587521"/>
                  </a:lnTo>
                  <a:lnTo>
                    <a:pt x="227126" y="3594595"/>
                  </a:lnTo>
                  <a:lnTo>
                    <a:pt x="234086" y="3600043"/>
                  </a:lnTo>
                  <a:lnTo>
                    <a:pt x="242303" y="3602317"/>
                  </a:lnTo>
                  <a:lnTo>
                    <a:pt x="250761" y="3601326"/>
                  </a:lnTo>
                  <a:lnTo>
                    <a:pt x="261035" y="3594430"/>
                  </a:lnTo>
                  <a:lnTo>
                    <a:pt x="293789" y="3561130"/>
                  </a:lnTo>
                  <a:lnTo>
                    <a:pt x="330441" y="3534181"/>
                  </a:lnTo>
                  <a:lnTo>
                    <a:pt x="370179" y="3513683"/>
                  </a:lnTo>
                  <a:lnTo>
                    <a:pt x="412191" y="3499701"/>
                  </a:lnTo>
                  <a:lnTo>
                    <a:pt x="455625" y="3492296"/>
                  </a:lnTo>
                  <a:lnTo>
                    <a:pt x="499681" y="3491573"/>
                  </a:lnTo>
                  <a:lnTo>
                    <a:pt x="543534" y="3497580"/>
                  </a:lnTo>
                  <a:lnTo>
                    <a:pt x="586359" y="3510407"/>
                  </a:lnTo>
                  <a:lnTo>
                    <a:pt x="627341" y="3530142"/>
                  </a:lnTo>
                  <a:lnTo>
                    <a:pt x="665695" y="3557409"/>
                  </a:lnTo>
                  <a:lnTo>
                    <a:pt x="626808" y="3557549"/>
                  </a:lnTo>
                  <a:lnTo>
                    <a:pt x="618147" y="3559289"/>
                  </a:lnTo>
                  <a:lnTo>
                    <a:pt x="611085" y="3564064"/>
                  </a:lnTo>
                  <a:lnTo>
                    <a:pt x="606310" y="3571138"/>
                  </a:lnTo>
                  <a:lnTo>
                    <a:pt x="604888" y="3583571"/>
                  </a:lnTo>
                  <a:lnTo>
                    <a:pt x="607860" y="3591115"/>
                  </a:lnTo>
                  <a:lnTo>
                    <a:pt x="613092" y="3597033"/>
                  </a:lnTo>
                  <a:lnTo>
                    <a:pt x="620001" y="3600831"/>
                  </a:lnTo>
                  <a:lnTo>
                    <a:pt x="628015" y="3602075"/>
                  </a:lnTo>
                  <a:lnTo>
                    <a:pt x="725055" y="3602342"/>
                  </a:lnTo>
                  <a:lnTo>
                    <a:pt x="729259" y="3601059"/>
                  </a:lnTo>
                  <a:lnTo>
                    <a:pt x="736854" y="3595586"/>
                  </a:lnTo>
                  <a:lnTo>
                    <a:pt x="741019" y="3591395"/>
                  </a:lnTo>
                  <a:lnTo>
                    <a:pt x="743356" y="3585718"/>
                  </a:lnTo>
                  <a:close/>
                </a:path>
                <a:path w="815975" h="4156710">
                  <a:moveTo>
                    <a:pt x="791743" y="114490"/>
                  </a:moveTo>
                  <a:lnTo>
                    <a:pt x="493255" y="0"/>
                  </a:lnTo>
                  <a:lnTo>
                    <a:pt x="550735" y="129044"/>
                  </a:lnTo>
                  <a:lnTo>
                    <a:pt x="418592" y="219214"/>
                  </a:lnTo>
                  <a:lnTo>
                    <a:pt x="234403" y="297776"/>
                  </a:lnTo>
                  <a:lnTo>
                    <a:pt x="70688" y="353288"/>
                  </a:lnTo>
                  <a:lnTo>
                    <a:pt x="0" y="374345"/>
                  </a:lnTo>
                  <a:lnTo>
                    <a:pt x="65303" y="386791"/>
                  </a:lnTo>
                  <a:lnTo>
                    <a:pt x="227393" y="403606"/>
                  </a:lnTo>
                  <a:lnTo>
                    <a:pt x="435508" y="393928"/>
                  </a:lnTo>
                  <a:lnTo>
                    <a:pt x="638860" y="326923"/>
                  </a:lnTo>
                  <a:lnTo>
                    <a:pt x="677189" y="412953"/>
                  </a:lnTo>
                  <a:lnTo>
                    <a:pt x="791743" y="114490"/>
                  </a:lnTo>
                  <a:close/>
                </a:path>
                <a:path w="815975" h="4156710">
                  <a:moveTo>
                    <a:pt x="815594" y="3764953"/>
                  </a:moveTo>
                  <a:lnTo>
                    <a:pt x="809866" y="3717023"/>
                  </a:lnTo>
                  <a:lnTo>
                    <a:pt x="796886" y="3669258"/>
                  </a:lnTo>
                  <a:lnTo>
                    <a:pt x="776909" y="3649840"/>
                  </a:lnTo>
                  <a:lnTo>
                    <a:pt x="768464" y="3650221"/>
                  </a:lnTo>
                  <a:lnTo>
                    <a:pt x="760552" y="3654133"/>
                  </a:lnTo>
                  <a:lnTo>
                    <a:pt x="754951" y="3660559"/>
                  </a:lnTo>
                  <a:lnTo>
                    <a:pt x="752157" y="3668636"/>
                  </a:lnTo>
                  <a:lnTo>
                    <a:pt x="752690" y="3677450"/>
                  </a:lnTo>
                  <a:lnTo>
                    <a:pt x="752881" y="3678136"/>
                  </a:lnTo>
                  <a:lnTo>
                    <a:pt x="753097" y="3678821"/>
                  </a:lnTo>
                  <a:lnTo>
                    <a:pt x="753351" y="3679507"/>
                  </a:lnTo>
                  <a:lnTo>
                    <a:pt x="766140" y="3724859"/>
                  </a:lnTo>
                  <a:lnTo>
                    <a:pt x="771359" y="3770452"/>
                  </a:lnTo>
                  <a:lnTo>
                    <a:pt x="769366" y="3815511"/>
                  </a:lnTo>
                  <a:lnTo>
                    <a:pt x="760514" y="3859276"/>
                  </a:lnTo>
                  <a:lnTo>
                    <a:pt x="745147" y="3900995"/>
                  </a:lnTo>
                  <a:lnTo>
                    <a:pt x="723620" y="3939870"/>
                  </a:lnTo>
                  <a:lnTo>
                    <a:pt x="696290" y="3975163"/>
                  </a:lnTo>
                  <a:lnTo>
                    <a:pt x="663486" y="4006088"/>
                  </a:lnTo>
                  <a:lnTo>
                    <a:pt x="625589" y="4031894"/>
                  </a:lnTo>
                  <a:lnTo>
                    <a:pt x="582930" y="4051808"/>
                  </a:lnTo>
                  <a:lnTo>
                    <a:pt x="580872" y="4052557"/>
                  </a:lnTo>
                  <a:lnTo>
                    <a:pt x="580669" y="4052468"/>
                  </a:lnTo>
                  <a:lnTo>
                    <a:pt x="580580" y="4052087"/>
                  </a:lnTo>
                  <a:lnTo>
                    <a:pt x="600138" y="4016895"/>
                  </a:lnTo>
                  <a:lnTo>
                    <a:pt x="602907" y="4008501"/>
                  </a:lnTo>
                  <a:lnTo>
                    <a:pt x="581444" y="3983837"/>
                  </a:lnTo>
                  <a:lnTo>
                    <a:pt x="573328" y="3985209"/>
                  </a:lnTo>
                  <a:lnTo>
                    <a:pt x="566204" y="3989336"/>
                  </a:lnTo>
                  <a:lnTo>
                    <a:pt x="560870" y="3995940"/>
                  </a:lnTo>
                  <a:lnTo>
                    <a:pt x="514756" y="4076827"/>
                  </a:lnTo>
                  <a:lnTo>
                    <a:pt x="511987" y="4085221"/>
                  </a:lnTo>
                  <a:lnTo>
                    <a:pt x="512622" y="4093730"/>
                  </a:lnTo>
                  <a:lnTo>
                    <a:pt x="603961" y="4153395"/>
                  </a:lnTo>
                  <a:lnTo>
                    <a:pt x="619429" y="4156405"/>
                  </a:lnTo>
                  <a:lnTo>
                    <a:pt x="626910" y="4153852"/>
                  </a:lnTo>
                  <a:lnTo>
                    <a:pt x="633234" y="4148759"/>
                  </a:lnTo>
                  <a:lnTo>
                    <a:pt x="637374" y="4140949"/>
                  </a:lnTo>
                  <a:lnTo>
                    <a:pt x="638175" y="4132465"/>
                  </a:lnTo>
                  <a:lnTo>
                    <a:pt x="635736" y="4124287"/>
                  </a:lnTo>
                  <a:lnTo>
                    <a:pt x="630161" y="4117441"/>
                  </a:lnTo>
                  <a:lnTo>
                    <a:pt x="629183" y="4116628"/>
                  </a:lnTo>
                  <a:lnTo>
                    <a:pt x="628142" y="4115905"/>
                  </a:lnTo>
                  <a:lnTo>
                    <a:pt x="592886" y="4095877"/>
                  </a:lnTo>
                  <a:lnTo>
                    <a:pt x="592963" y="4095458"/>
                  </a:lnTo>
                  <a:lnTo>
                    <a:pt x="638403" y="4075544"/>
                  </a:lnTo>
                  <a:lnTo>
                    <a:pt x="675144" y="4052557"/>
                  </a:lnTo>
                  <a:lnTo>
                    <a:pt x="715467" y="4019283"/>
                  </a:lnTo>
                  <a:lnTo>
                    <a:pt x="746582" y="3984155"/>
                  </a:lnTo>
                  <a:lnTo>
                    <a:pt x="772363" y="3945242"/>
                  </a:lnTo>
                  <a:lnTo>
                    <a:pt x="792467" y="3903205"/>
                  </a:lnTo>
                  <a:lnTo>
                    <a:pt x="806577" y="3858704"/>
                  </a:lnTo>
                  <a:lnTo>
                    <a:pt x="814400" y="3812400"/>
                  </a:lnTo>
                  <a:lnTo>
                    <a:pt x="815594" y="37649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64168" y="4886484"/>
              <a:ext cx="318392" cy="19319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764168" y="5005692"/>
              <a:ext cx="318770" cy="261620"/>
            </a:xfrm>
            <a:custGeom>
              <a:avLst/>
              <a:gdLst/>
              <a:ahLst/>
              <a:cxnLst/>
              <a:rect l="l" t="t" r="r" b="b"/>
              <a:pathLst>
                <a:path w="318770" h="261620">
                  <a:moveTo>
                    <a:pt x="149542" y="90805"/>
                  </a:moveTo>
                  <a:lnTo>
                    <a:pt x="0" y="101"/>
                  </a:lnTo>
                  <a:lnTo>
                    <a:pt x="0" y="16040"/>
                  </a:lnTo>
                  <a:lnTo>
                    <a:pt x="0" y="170599"/>
                  </a:lnTo>
                  <a:lnTo>
                    <a:pt x="149542" y="261366"/>
                  </a:lnTo>
                  <a:lnTo>
                    <a:pt x="149542" y="90805"/>
                  </a:lnTo>
                  <a:close/>
                </a:path>
                <a:path w="318770" h="261620">
                  <a:moveTo>
                    <a:pt x="318389" y="0"/>
                  </a:moveTo>
                  <a:lnTo>
                    <a:pt x="221907" y="58508"/>
                  </a:lnTo>
                  <a:lnTo>
                    <a:pt x="221907" y="83654"/>
                  </a:lnTo>
                  <a:lnTo>
                    <a:pt x="221907" y="117462"/>
                  </a:lnTo>
                  <a:lnTo>
                    <a:pt x="188125" y="136779"/>
                  </a:lnTo>
                  <a:lnTo>
                    <a:pt x="188125" y="102984"/>
                  </a:lnTo>
                  <a:lnTo>
                    <a:pt x="221907" y="83654"/>
                  </a:lnTo>
                  <a:lnTo>
                    <a:pt x="221907" y="58508"/>
                  </a:lnTo>
                  <a:lnTo>
                    <a:pt x="168833" y="90678"/>
                  </a:lnTo>
                  <a:lnTo>
                    <a:pt x="168833" y="261366"/>
                  </a:lnTo>
                  <a:lnTo>
                    <a:pt x="318389" y="170599"/>
                  </a:lnTo>
                  <a:lnTo>
                    <a:pt x="318389" y="136779"/>
                  </a:lnTo>
                  <a:lnTo>
                    <a:pt x="318389" y="83654"/>
                  </a:lnTo>
                  <a:lnTo>
                    <a:pt x="3183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288151" y="5292928"/>
            <a:ext cx="15265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Ecologically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sustainable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574503" y="1305956"/>
            <a:ext cx="3874135" cy="3863340"/>
            <a:chOff x="6574503" y="1305956"/>
            <a:chExt cx="3874135" cy="3863340"/>
          </a:xfrm>
        </p:grpSpPr>
        <p:sp>
          <p:nvSpPr>
            <p:cNvPr id="23" name="object 23"/>
            <p:cNvSpPr/>
            <p:nvPr/>
          </p:nvSpPr>
          <p:spPr>
            <a:xfrm>
              <a:off x="9864026" y="2864814"/>
              <a:ext cx="584200" cy="753745"/>
            </a:xfrm>
            <a:custGeom>
              <a:avLst/>
              <a:gdLst/>
              <a:ahLst/>
              <a:cxnLst/>
              <a:rect l="l" t="t" r="r" b="b"/>
              <a:pathLst>
                <a:path w="584200" h="753745">
                  <a:moveTo>
                    <a:pt x="254342" y="518033"/>
                  </a:moveTo>
                  <a:lnTo>
                    <a:pt x="113030" y="518033"/>
                  </a:lnTo>
                  <a:lnTo>
                    <a:pt x="113030" y="555713"/>
                  </a:lnTo>
                  <a:lnTo>
                    <a:pt x="254342" y="555713"/>
                  </a:lnTo>
                  <a:lnTo>
                    <a:pt x="254342" y="518033"/>
                  </a:lnTo>
                  <a:close/>
                </a:path>
                <a:path w="584200" h="753745">
                  <a:moveTo>
                    <a:pt x="471004" y="320255"/>
                  </a:moveTo>
                  <a:lnTo>
                    <a:pt x="292023" y="320255"/>
                  </a:lnTo>
                  <a:lnTo>
                    <a:pt x="292023" y="357924"/>
                  </a:lnTo>
                  <a:lnTo>
                    <a:pt x="471004" y="357924"/>
                  </a:lnTo>
                  <a:lnTo>
                    <a:pt x="471004" y="320255"/>
                  </a:lnTo>
                  <a:close/>
                </a:path>
                <a:path w="584200" h="753745">
                  <a:moveTo>
                    <a:pt x="471004" y="244906"/>
                  </a:moveTo>
                  <a:lnTo>
                    <a:pt x="113030" y="244906"/>
                  </a:lnTo>
                  <a:lnTo>
                    <a:pt x="113030" y="282587"/>
                  </a:lnTo>
                  <a:lnTo>
                    <a:pt x="471004" y="282587"/>
                  </a:lnTo>
                  <a:lnTo>
                    <a:pt x="471004" y="244906"/>
                  </a:lnTo>
                  <a:close/>
                </a:path>
                <a:path w="584200" h="753745">
                  <a:moveTo>
                    <a:pt x="584047" y="94221"/>
                  </a:moveTo>
                  <a:lnTo>
                    <a:pt x="581075" y="79590"/>
                  </a:lnTo>
                  <a:lnTo>
                    <a:pt x="572973" y="67614"/>
                  </a:lnTo>
                  <a:lnTo>
                    <a:pt x="560997" y="59524"/>
                  </a:lnTo>
                  <a:lnTo>
                    <a:pt x="546366" y="56540"/>
                  </a:lnTo>
                  <a:lnTo>
                    <a:pt x="527519" y="56540"/>
                  </a:lnTo>
                  <a:lnTo>
                    <a:pt x="527519" y="113055"/>
                  </a:lnTo>
                  <a:lnTo>
                    <a:pt x="527519" y="696976"/>
                  </a:lnTo>
                  <a:lnTo>
                    <a:pt x="56515" y="696976"/>
                  </a:lnTo>
                  <a:lnTo>
                    <a:pt x="56515" y="113055"/>
                  </a:lnTo>
                  <a:lnTo>
                    <a:pt x="160134" y="113055"/>
                  </a:lnTo>
                  <a:lnTo>
                    <a:pt x="160134" y="169570"/>
                  </a:lnTo>
                  <a:lnTo>
                    <a:pt x="423900" y="169570"/>
                  </a:lnTo>
                  <a:lnTo>
                    <a:pt x="423900" y="113055"/>
                  </a:lnTo>
                  <a:lnTo>
                    <a:pt x="527519" y="113055"/>
                  </a:lnTo>
                  <a:lnTo>
                    <a:pt x="527519" y="56540"/>
                  </a:lnTo>
                  <a:lnTo>
                    <a:pt x="386219" y="56540"/>
                  </a:lnTo>
                  <a:lnTo>
                    <a:pt x="386219" y="37680"/>
                  </a:lnTo>
                  <a:lnTo>
                    <a:pt x="383247" y="23050"/>
                  </a:lnTo>
                  <a:lnTo>
                    <a:pt x="375158" y="11074"/>
                  </a:lnTo>
                  <a:lnTo>
                    <a:pt x="363169" y="2984"/>
                  </a:lnTo>
                  <a:lnTo>
                    <a:pt x="348538" y="0"/>
                  </a:lnTo>
                  <a:lnTo>
                    <a:pt x="320281" y="0"/>
                  </a:lnTo>
                  <a:lnTo>
                    <a:pt x="320281" y="65963"/>
                  </a:lnTo>
                  <a:lnTo>
                    <a:pt x="318109" y="77139"/>
                  </a:lnTo>
                  <a:lnTo>
                    <a:pt x="312153" y="86093"/>
                  </a:lnTo>
                  <a:lnTo>
                    <a:pt x="303187" y="92049"/>
                  </a:lnTo>
                  <a:lnTo>
                    <a:pt x="292023" y="94221"/>
                  </a:lnTo>
                  <a:lnTo>
                    <a:pt x="280847" y="92049"/>
                  </a:lnTo>
                  <a:lnTo>
                    <a:pt x="271881" y="86093"/>
                  </a:lnTo>
                  <a:lnTo>
                    <a:pt x="265925" y="77139"/>
                  </a:lnTo>
                  <a:lnTo>
                    <a:pt x="263753" y="65963"/>
                  </a:lnTo>
                  <a:lnTo>
                    <a:pt x="265938" y="54787"/>
                  </a:lnTo>
                  <a:lnTo>
                    <a:pt x="271995" y="45821"/>
                  </a:lnTo>
                  <a:lnTo>
                    <a:pt x="281241" y="39852"/>
                  </a:lnTo>
                  <a:lnTo>
                    <a:pt x="292963" y="37680"/>
                  </a:lnTo>
                  <a:lnTo>
                    <a:pt x="303593" y="39979"/>
                  </a:lnTo>
                  <a:lnTo>
                    <a:pt x="312267" y="46164"/>
                  </a:lnTo>
                  <a:lnTo>
                    <a:pt x="318135" y="55181"/>
                  </a:lnTo>
                  <a:lnTo>
                    <a:pt x="320281" y="65963"/>
                  </a:lnTo>
                  <a:lnTo>
                    <a:pt x="320281" y="0"/>
                  </a:lnTo>
                  <a:lnTo>
                    <a:pt x="235496" y="0"/>
                  </a:lnTo>
                  <a:lnTo>
                    <a:pt x="220865" y="2984"/>
                  </a:lnTo>
                  <a:lnTo>
                    <a:pt x="208889" y="11074"/>
                  </a:lnTo>
                  <a:lnTo>
                    <a:pt x="200787" y="23050"/>
                  </a:lnTo>
                  <a:lnTo>
                    <a:pt x="197815" y="37680"/>
                  </a:lnTo>
                  <a:lnTo>
                    <a:pt x="197815" y="56540"/>
                  </a:lnTo>
                  <a:lnTo>
                    <a:pt x="37680" y="56540"/>
                  </a:lnTo>
                  <a:lnTo>
                    <a:pt x="23050" y="59524"/>
                  </a:lnTo>
                  <a:lnTo>
                    <a:pt x="11061" y="67614"/>
                  </a:lnTo>
                  <a:lnTo>
                    <a:pt x="2971" y="79590"/>
                  </a:lnTo>
                  <a:lnTo>
                    <a:pt x="0" y="94221"/>
                  </a:lnTo>
                  <a:lnTo>
                    <a:pt x="0" y="715822"/>
                  </a:lnTo>
                  <a:lnTo>
                    <a:pt x="2971" y="730440"/>
                  </a:lnTo>
                  <a:lnTo>
                    <a:pt x="11061" y="742429"/>
                  </a:lnTo>
                  <a:lnTo>
                    <a:pt x="23050" y="750519"/>
                  </a:lnTo>
                  <a:lnTo>
                    <a:pt x="37680" y="753491"/>
                  </a:lnTo>
                  <a:lnTo>
                    <a:pt x="546366" y="753491"/>
                  </a:lnTo>
                  <a:lnTo>
                    <a:pt x="560997" y="750519"/>
                  </a:lnTo>
                  <a:lnTo>
                    <a:pt x="572973" y="742429"/>
                  </a:lnTo>
                  <a:lnTo>
                    <a:pt x="581075" y="730440"/>
                  </a:lnTo>
                  <a:lnTo>
                    <a:pt x="584047" y="715822"/>
                  </a:lnTo>
                  <a:lnTo>
                    <a:pt x="584047" y="696976"/>
                  </a:lnTo>
                  <a:lnTo>
                    <a:pt x="584047" y="113055"/>
                  </a:lnTo>
                  <a:lnTo>
                    <a:pt x="584047" y="942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56051" y="3275478"/>
              <a:ext cx="178040" cy="25805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344555" y="3577269"/>
              <a:ext cx="340995" cy="115570"/>
            </a:xfrm>
            <a:custGeom>
              <a:avLst/>
              <a:gdLst/>
              <a:ahLst/>
              <a:cxnLst/>
              <a:rect l="l" t="t" r="r" b="b"/>
              <a:pathLst>
                <a:path w="340995" h="115570">
                  <a:moveTo>
                    <a:pt x="283450" y="0"/>
                  </a:moveTo>
                  <a:lnTo>
                    <a:pt x="269092" y="43247"/>
                  </a:lnTo>
                  <a:lnTo>
                    <a:pt x="184798" y="43247"/>
                  </a:lnTo>
                  <a:lnTo>
                    <a:pt x="170440" y="0"/>
                  </a:lnTo>
                  <a:lnTo>
                    <a:pt x="156083" y="43247"/>
                  </a:lnTo>
                  <a:lnTo>
                    <a:pt x="71789" y="43247"/>
                  </a:lnTo>
                  <a:lnTo>
                    <a:pt x="57431" y="0"/>
                  </a:lnTo>
                  <a:lnTo>
                    <a:pt x="43073" y="43247"/>
                  </a:lnTo>
                  <a:lnTo>
                    <a:pt x="0" y="43247"/>
                  </a:lnTo>
                  <a:lnTo>
                    <a:pt x="33020" y="72078"/>
                  </a:lnTo>
                  <a:lnTo>
                    <a:pt x="20100" y="115325"/>
                  </a:lnTo>
                  <a:lnTo>
                    <a:pt x="57431" y="89377"/>
                  </a:lnTo>
                  <a:lnTo>
                    <a:pt x="94761" y="115325"/>
                  </a:lnTo>
                  <a:lnTo>
                    <a:pt x="81842" y="72078"/>
                  </a:lnTo>
                  <a:lnTo>
                    <a:pt x="113936" y="44059"/>
                  </a:lnTo>
                  <a:lnTo>
                    <a:pt x="146029" y="72078"/>
                  </a:lnTo>
                  <a:lnTo>
                    <a:pt x="133110" y="115325"/>
                  </a:lnTo>
                  <a:lnTo>
                    <a:pt x="170440" y="89377"/>
                  </a:lnTo>
                  <a:lnTo>
                    <a:pt x="207770" y="115325"/>
                  </a:lnTo>
                  <a:lnTo>
                    <a:pt x="194852" y="72078"/>
                  </a:lnTo>
                  <a:lnTo>
                    <a:pt x="226945" y="44059"/>
                  </a:lnTo>
                  <a:lnTo>
                    <a:pt x="259038" y="72078"/>
                  </a:lnTo>
                  <a:lnTo>
                    <a:pt x="246120" y="115325"/>
                  </a:lnTo>
                  <a:lnTo>
                    <a:pt x="283450" y="89377"/>
                  </a:lnTo>
                  <a:lnTo>
                    <a:pt x="320789" y="115325"/>
                  </a:lnTo>
                  <a:lnTo>
                    <a:pt x="307852" y="72078"/>
                  </a:lnTo>
                  <a:lnTo>
                    <a:pt x="340890" y="43247"/>
                  </a:lnTo>
                  <a:lnTo>
                    <a:pt x="297807" y="43247"/>
                  </a:lnTo>
                  <a:lnTo>
                    <a:pt x="2834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60171" y="2869201"/>
              <a:ext cx="136403" cy="13636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929621" y="3022659"/>
              <a:ext cx="486409" cy="614045"/>
            </a:xfrm>
            <a:custGeom>
              <a:avLst/>
              <a:gdLst/>
              <a:ahLst/>
              <a:cxnLst/>
              <a:rect l="l" t="t" r="r" b="b"/>
              <a:pathLst>
                <a:path w="486409" h="614045">
                  <a:moveTo>
                    <a:pt x="298752" y="0"/>
                  </a:moveTo>
                  <a:lnTo>
                    <a:pt x="232985" y="11222"/>
                  </a:lnTo>
                  <a:lnTo>
                    <a:pt x="186496" y="36224"/>
                  </a:lnTo>
                  <a:lnTo>
                    <a:pt x="133633" y="145580"/>
                  </a:lnTo>
                  <a:lnTo>
                    <a:pt x="34470" y="144628"/>
                  </a:lnTo>
                  <a:lnTo>
                    <a:pt x="21167" y="147163"/>
                  </a:lnTo>
                  <a:lnTo>
                    <a:pt x="10249" y="154352"/>
                  </a:lnTo>
                  <a:lnTo>
                    <a:pt x="2824" y="165110"/>
                  </a:lnTo>
                  <a:lnTo>
                    <a:pt x="0" y="178353"/>
                  </a:lnTo>
                  <a:lnTo>
                    <a:pt x="2539" y="191652"/>
                  </a:lnTo>
                  <a:lnTo>
                    <a:pt x="9732" y="202568"/>
                  </a:lnTo>
                  <a:lnTo>
                    <a:pt x="20493" y="209992"/>
                  </a:lnTo>
                  <a:lnTo>
                    <a:pt x="33738" y="212816"/>
                  </a:lnTo>
                  <a:lnTo>
                    <a:pt x="154853" y="213931"/>
                  </a:lnTo>
                  <a:lnTo>
                    <a:pt x="164828" y="212547"/>
                  </a:lnTo>
                  <a:lnTo>
                    <a:pt x="173497" y="208612"/>
                  </a:lnTo>
                  <a:lnTo>
                    <a:pt x="180740" y="202435"/>
                  </a:lnTo>
                  <a:lnTo>
                    <a:pt x="186070" y="194327"/>
                  </a:lnTo>
                  <a:lnTo>
                    <a:pt x="212654" y="139223"/>
                  </a:lnTo>
                  <a:lnTo>
                    <a:pt x="213500" y="140153"/>
                  </a:lnTo>
                  <a:lnTo>
                    <a:pt x="213500" y="613748"/>
                  </a:lnTo>
                  <a:lnTo>
                    <a:pt x="281702" y="613748"/>
                  </a:lnTo>
                  <a:lnTo>
                    <a:pt x="281702" y="306851"/>
                  </a:lnTo>
                  <a:lnTo>
                    <a:pt x="315803" y="306851"/>
                  </a:lnTo>
                  <a:lnTo>
                    <a:pt x="315803" y="613748"/>
                  </a:lnTo>
                  <a:lnTo>
                    <a:pt x="384004" y="613748"/>
                  </a:lnTo>
                  <a:lnTo>
                    <a:pt x="384289" y="140920"/>
                  </a:lnTo>
                  <a:lnTo>
                    <a:pt x="385710" y="141616"/>
                  </a:lnTo>
                  <a:lnTo>
                    <a:pt x="419810" y="282978"/>
                  </a:lnTo>
                  <a:lnTo>
                    <a:pt x="452206" y="308548"/>
                  </a:lnTo>
                  <a:lnTo>
                    <a:pt x="465458" y="305842"/>
                  </a:lnTo>
                  <a:lnTo>
                    <a:pt x="476282" y="298533"/>
                  </a:lnTo>
                  <a:lnTo>
                    <a:pt x="483594" y="287708"/>
                  </a:lnTo>
                  <a:lnTo>
                    <a:pt x="486307" y="274454"/>
                  </a:lnTo>
                  <a:lnTo>
                    <a:pt x="435184" y="56027"/>
                  </a:lnTo>
                  <a:lnTo>
                    <a:pt x="392690" y="22009"/>
                  </a:lnTo>
                  <a:lnTo>
                    <a:pt x="355019" y="6818"/>
                  </a:lnTo>
                  <a:lnTo>
                    <a:pt x="327037" y="2149"/>
                  </a:lnTo>
                  <a:lnTo>
                    <a:pt x="2987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01644" y="3254489"/>
              <a:ext cx="88165" cy="18243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772490" y="2876968"/>
              <a:ext cx="2882265" cy="2292350"/>
            </a:xfrm>
            <a:custGeom>
              <a:avLst/>
              <a:gdLst/>
              <a:ahLst/>
              <a:cxnLst/>
              <a:rect l="l" t="t" r="r" b="b"/>
              <a:pathLst>
                <a:path w="2882265" h="2292350">
                  <a:moveTo>
                    <a:pt x="213918" y="2189581"/>
                  </a:moveTo>
                  <a:lnTo>
                    <a:pt x="87312" y="2189581"/>
                  </a:lnTo>
                  <a:lnTo>
                    <a:pt x="79006" y="2187752"/>
                  </a:lnTo>
                  <a:lnTo>
                    <a:pt x="57683" y="2156803"/>
                  </a:lnTo>
                  <a:lnTo>
                    <a:pt x="59397" y="2149538"/>
                  </a:lnTo>
                  <a:lnTo>
                    <a:pt x="136550" y="2015350"/>
                  </a:lnTo>
                  <a:lnTo>
                    <a:pt x="187833" y="2044877"/>
                  </a:lnTo>
                  <a:lnTo>
                    <a:pt x="156324" y="1926907"/>
                  </a:lnTo>
                  <a:lnTo>
                    <a:pt x="38569" y="1958479"/>
                  </a:lnTo>
                  <a:lnTo>
                    <a:pt x="86829" y="1986673"/>
                  </a:lnTo>
                  <a:lnTo>
                    <a:pt x="13677" y="2113534"/>
                  </a:lnTo>
                  <a:lnTo>
                    <a:pt x="3860" y="2134082"/>
                  </a:lnTo>
                  <a:lnTo>
                    <a:pt x="0" y="2156117"/>
                  </a:lnTo>
                  <a:lnTo>
                    <a:pt x="2120" y="2178393"/>
                  </a:lnTo>
                  <a:lnTo>
                    <a:pt x="24409" y="2218652"/>
                  </a:lnTo>
                  <a:lnTo>
                    <a:pt x="63944" y="2242426"/>
                  </a:lnTo>
                  <a:lnTo>
                    <a:pt x="87312" y="2245957"/>
                  </a:lnTo>
                  <a:lnTo>
                    <a:pt x="213918" y="2245957"/>
                  </a:lnTo>
                  <a:lnTo>
                    <a:pt x="213918" y="2189581"/>
                  </a:lnTo>
                  <a:close/>
                </a:path>
                <a:path w="2882265" h="2292350">
                  <a:moveTo>
                    <a:pt x="489508" y="1870240"/>
                  </a:moveTo>
                  <a:lnTo>
                    <a:pt x="441261" y="1898434"/>
                  </a:lnTo>
                  <a:lnTo>
                    <a:pt x="368109" y="1771561"/>
                  </a:lnTo>
                  <a:lnTo>
                    <a:pt x="355257" y="1752752"/>
                  </a:lnTo>
                  <a:lnTo>
                    <a:pt x="338150" y="1738350"/>
                  </a:lnTo>
                  <a:lnTo>
                    <a:pt x="317830" y="1729028"/>
                  </a:lnTo>
                  <a:lnTo>
                    <a:pt x="295376" y="1725447"/>
                  </a:lnTo>
                  <a:lnTo>
                    <a:pt x="272173" y="1728470"/>
                  </a:lnTo>
                  <a:lnTo>
                    <a:pt x="250952" y="1737372"/>
                  </a:lnTo>
                  <a:lnTo>
                    <a:pt x="232791" y="1751533"/>
                  </a:lnTo>
                  <a:lnTo>
                    <a:pt x="218782" y="1770303"/>
                  </a:lnTo>
                  <a:lnTo>
                    <a:pt x="159905" y="1880450"/>
                  </a:lnTo>
                  <a:lnTo>
                    <a:pt x="209638" y="1909279"/>
                  </a:lnTo>
                  <a:lnTo>
                    <a:pt x="268579" y="1799120"/>
                  </a:lnTo>
                  <a:lnTo>
                    <a:pt x="273380" y="1792693"/>
                  </a:lnTo>
                  <a:lnTo>
                    <a:pt x="279527" y="1787740"/>
                  </a:lnTo>
                  <a:lnTo>
                    <a:pt x="286715" y="1784464"/>
                  </a:lnTo>
                  <a:lnTo>
                    <a:pt x="294601" y="1783054"/>
                  </a:lnTo>
                  <a:lnTo>
                    <a:pt x="302031" y="1784591"/>
                  </a:lnTo>
                  <a:lnTo>
                    <a:pt x="308635" y="1788045"/>
                  </a:lnTo>
                  <a:lnTo>
                    <a:pt x="314058" y="1793163"/>
                  </a:lnTo>
                  <a:lnTo>
                    <a:pt x="391744" y="1927326"/>
                  </a:lnTo>
                  <a:lnTo>
                    <a:pt x="340537" y="1956993"/>
                  </a:lnTo>
                  <a:lnTo>
                    <a:pt x="458000" y="1988566"/>
                  </a:lnTo>
                  <a:lnTo>
                    <a:pt x="489508" y="1870240"/>
                  </a:lnTo>
                  <a:close/>
                </a:path>
                <a:path w="2882265" h="2292350">
                  <a:moveTo>
                    <a:pt x="547268" y="2017191"/>
                  </a:moveTo>
                  <a:lnTo>
                    <a:pt x="532307" y="2021205"/>
                  </a:lnTo>
                  <a:lnTo>
                    <a:pt x="495147" y="2029929"/>
                  </a:lnTo>
                  <a:lnTo>
                    <a:pt x="447344" y="2038388"/>
                  </a:lnTo>
                  <a:lnTo>
                    <a:pt x="400456" y="2041575"/>
                  </a:lnTo>
                  <a:lnTo>
                    <a:pt x="357695" y="2051126"/>
                  </a:lnTo>
                  <a:lnTo>
                    <a:pt x="323100" y="2075522"/>
                  </a:lnTo>
                  <a:lnTo>
                    <a:pt x="300164" y="2111133"/>
                  </a:lnTo>
                  <a:lnTo>
                    <a:pt x="292354" y="2154339"/>
                  </a:lnTo>
                  <a:lnTo>
                    <a:pt x="293230" y="2168461"/>
                  </a:lnTo>
                  <a:lnTo>
                    <a:pt x="295795" y="2182330"/>
                  </a:lnTo>
                  <a:lnTo>
                    <a:pt x="300012" y="2195792"/>
                  </a:lnTo>
                  <a:lnTo>
                    <a:pt x="305854" y="2208682"/>
                  </a:lnTo>
                  <a:lnTo>
                    <a:pt x="312051" y="2202002"/>
                  </a:lnTo>
                  <a:lnTo>
                    <a:pt x="318541" y="2195245"/>
                  </a:lnTo>
                  <a:lnTo>
                    <a:pt x="350862" y="2163838"/>
                  </a:lnTo>
                  <a:lnTo>
                    <a:pt x="389318" y="2130983"/>
                  </a:lnTo>
                  <a:lnTo>
                    <a:pt x="409321" y="2115502"/>
                  </a:lnTo>
                  <a:lnTo>
                    <a:pt x="410718" y="2114245"/>
                  </a:lnTo>
                  <a:lnTo>
                    <a:pt x="412508" y="2113521"/>
                  </a:lnTo>
                  <a:lnTo>
                    <a:pt x="414769" y="2113457"/>
                  </a:lnTo>
                  <a:lnTo>
                    <a:pt x="419341" y="2113699"/>
                  </a:lnTo>
                  <a:lnTo>
                    <a:pt x="422706" y="2117458"/>
                  </a:lnTo>
                  <a:lnTo>
                    <a:pt x="422478" y="2121852"/>
                  </a:lnTo>
                  <a:lnTo>
                    <a:pt x="308241" y="2230386"/>
                  </a:lnTo>
                  <a:lnTo>
                    <a:pt x="304025" y="2235035"/>
                  </a:lnTo>
                  <a:lnTo>
                    <a:pt x="280974" y="2267585"/>
                  </a:lnTo>
                  <a:lnTo>
                    <a:pt x="273075" y="2291905"/>
                  </a:lnTo>
                  <a:lnTo>
                    <a:pt x="295871" y="2291905"/>
                  </a:lnTo>
                  <a:lnTo>
                    <a:pt x="298335" y="2283345"/>
                  </a:lnTo>
                  <a:lnTo>
                    <a:pt x="305320" y="2271522"/>
                  </a:lnTo>
                  <a:lnTo>
                    <a:pt x="316141" y="2257082"/>
                  </a:lnTo>
                  <a:lnTo>
                    <a:pt x="330123" y="2240673"/>
                  </a:lnTo>
                  <a:lnTo>
                    <a:pt x="345592" y="2252256"/>
                  </a:lnTo>
                  <a:lnTo>
                    <a:pt x="362775" y="2260739"/>
                  </a:lnTo>
                  <a:lnTo>
                    <a:pt x="381215" y="2265934"/>
                  </a:lnTo>
                  <a:lnTo>
                    <a:pt x="400456" y="2267674"/>
                  </a:lnTo>
                  <a:lnTo>
                    <a:pt x="414540" y="2266746"/>
                  </a:lnTo>
                  <a:lnTo>
                    <a:pt x="454126" y="2252802"/>
                  </a:lnTo>
                  <a:lnTo>
                    <a:pt x="489737" y="2225573"/>
                  </a:lnTo>
                  <a:lnTo>
                    <a:pt x="515035" y="2192439"/>
                  </a:lnTo>
                  <a:lnTo>
                    <a:pt x="531710" y="2154199"/>
                  </a:lnTo>
                  <a:lnTo>
                    <a:pt x="541096" y="2113457"/>
                  </a:lnTo>
                  <a:lnTo>
                    <a:pt x="541502" y="2111705"/>
                  </a:lnTo>
                  <a:lnTo>
                    <a:pt x="546112" y="2065756"/>
                  </a:lnTo>
                  <a:lnTo>
                    <a:pt x="547268" y="2017191"/>
                  </a:lnTo>
                  <a:close/>
                </a:path>
                <a:path w="2882265" h="2292350">
                  <a:moveTo>
                    <a:pt x="1141844" y="277317"/>
                  </a:moveTo>
                  <a:lnTo>
                    <a:pt x="866355" y="277317"/>
                  </a:lnTo>
                  <a:lnTo>
                    <a:pt x="866355" y="0"/>
                  </a:lnTo>
                  <a:lnTo>
                    <a:pt x="839698" y="0"/>
                  </a:lnTo>
                  <a:lnTo>
                    <a:pt x="839698" y="277317"/>
                  </a:lnTo>
                  <a:lnTo>
                    <a:pt x="839698" y="304025"/>
                  </a:lnTo>
                  <a:lnTo>
                    <a:pt x="1141844" y="304025"/>
                  </a:lnTo>
                  <a:lnTo>
                    <a:pt x="1141844" y="277317"/>
                  </a:lnTo>
                  <a:close/>
                </a:path>
                <a:path w="2882265" h="2292350">
                  <a:moveTo>
                    <a:pt x="1141844" y="156413"/>
                  </a:moveTo>
                  <a:lnTo>
                    <a:pt x="1115631" y="182714"/>
                  </a:lnTo>
                  <a:lnTo>
                    <a:pt x="1061859" y="128778"/>
                  </a:lnTo>
                  <a:lnTo>
                    <a:pt x="1035202" y="155524"/>
                  </a:lnTo>
                  <a:lnTo>
                    <a:pt x="990777" y="110947"/>
                  </a:lnTo>
                  <a:lnTo>
                    <a:pt x="964107" y="137693"/>
                  </a:lnTo>
                  <a:lnTo>
                    <a:pt x="902347" y="75730"/>
                  </a:lnTo>
                  <a:lnTo>
                    <a:pt x="883691" y="94449"/>
                  </a:lnTo>
                  <a:lnTo>
                    <a:pt x="964107" y="175145"/>
                  </a:lnTo>
                  <a:lnTo>
                    <a:pt x="990777" y="148399"/>
                  </a:lnTo>
                  <a:lnTo>
                    <a:pt x="1035202" y="192976"/>
                  </a:lnTo>
                  <a:lnTo>
                    <a:pt x="1061859" y="166230"/>
                  </a:lnTo>
                  <a:lnTo>
                    <a:pt x="1096962" y="201447"/>
                  </a:lnTo>
                  <a:lnTo>
                    <a:pt x="1070749" y="227749"/>
                  </a:lnTo>
                  <a:lnTo>
                    <a:pt x="1141844" y="227749"/>
                  </a:lnTo>
                  <a:lnTo>
                    <a:pt x="1141844" y="156413"/>
                  </a:lnTo>
                  <a:close/>
                </a:path>
                <a:path w="2882265" h="2292350">
                  <a:moveTo>
                    <a:pt x="1313421" y="435559"/>
                  </a:moveTo>
                  <a:lnTo>
                    <a:pt x="1261579" y="435559"/>
                  </a:lnTo>
                  <a:lnTo>
                    <a:pt x="1216964" y="703173"/>
                  </a:lnTo>
                  <a:lnTo>
                    <a:pt x="1140917" y="703173"/>
                  </a:lnTo>
                  <a:lnTo>
                    <a:pt x="1096302" y="435559"/>
                  </a:lnTo>
                  <a:lnTo>
                    <a:pt x="1044460" y="435559"/>
                  </a:lnTo>
                  <a:lnTo>
                    <a:pt x="1097597" y="754316"/>
                  </a:lnTo>
                  <a:lnTo>
                    <a:pt x="1260284" y="754316"/>
                  </a:lnTo>
                  <a:lnTo>
                    <a:pt x="1313421" y="435559"/>
                  </a:lnTo>
                  <a:close/>
                </a:path>
                <a:path w="2882265" h="2292350">
                  <a:moveTo>
                    <a:pt x="2881668" y="625221"/>
                  </a:moveTo>
                  <a:lnTo>
                    <a:pt x="2616631" y="625221"/>
                  </a:lnTo>
                  <a:lnTo>
                    <a:pt x="2618270" y="633310"/>
                  </a:lnTo>
                  <a:lnTo>
                    <a:pt x="2622715" y="639914"/>
                  </a:lnTo>
                  <a:lnTo>
                    <a:pt x="2629331" y="644372"/>
                  </a:lnTo>
                  <a:lnTo>
                    <a:pt x="2637421" y="645998"/>
                  </a:lnTo>
                  <a:lnTo>
                    <a:pt x="2860878" y="645998"/>
                  </a:lnTo>
                  <a:lnTo>
                    <a:pt x="2868968" y="644372"/>
                  </a:lnTo>
                  <a:lnTo>
                    <a:pt x="2875584" y="639914"/>
                  </a:lnTo>
                  <a:lnTo>
                    <a:pt x="2880029" y="633310"/>
                  </a:lnTo>
                  <a:lnTo>
                    <a:pt x="2881668" y="6252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28948" y="3104434"/>
              <a:ext cx="184227" cy="21486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290380" y="3279609"/>
              <a:ext cx="457834" cy="201295"/>
            </a:xfrm>
            <a:custGeom>
              <a:avLst/>
              <a:gdLst/>
              <a:ahLst/>
              <a:cxnLst/>
              <a:rect l="l" t="t" r="r" b="b"/>
              <a:pathLst>
                <a:path w="457834" h="201295">
                  <a:moveTo>
                    <a:pt x="457327" y="26492"/>
                  </a:moveTo>
                  <a:lnTo>
                    <a:pt x="454774" y="19304"/>
                  </a:lnTo>
                  <a:lnTo>
                    <a:pt x="447357" y="12446"/>
                  </a:lnTo>
                  <a:lnTo>
                    <a:pt x="435470" y="5981"/>
                  </a:lnTo>
                  <a:lnTo>
                    <a:pt x="419468" y="0"/>
                  </a:lnTo>
                  <a:lnTo>
                    <a:pt x="423062" y="7251"/>
                  </a:lnTo>
                  <a:lnTo>
                    <a:pt x="424370" y="15417"/>
                  </a:lnTo>
                  <a:lnTo>
                    <a:pt x="383921" y="37452"/>
                  </a:lnTo>
                  <a:lnTo>
                    <a:pt x="335826" y="44831"/>
                  </a:lnTo>
                  <a:lnTo>
                    <a:pt x="327507" y="45669"/>
                  </a:lnTo>
                  <a:lnTo>
                    <a:pt x="323405" y="46139"/>
                  </a:lnTo>
                  <a:lnTo>
                    <a:pt x="307809" y="47485"/>
                  </a:lnTo>
                  <a:lnTo>
                    <a:pt x="306146" y="47485"/>
                  </a:lnTo>
                  <a:lnTo>
                    <a:pt x="288632" y="48679"/>
                  </a:lnTo>
                  <a:lnTo>
                    <a:pt x="275082" y="49377"/>
                  </a:lnTo>
                  <a:lnTo>
                    <a:pt x="261327" y="49885"/>
                  </a:lnTo>
                  <a:lnTo>
                    <a:pt x="247345" y="50228"/>
                  </a:lnTo>
                  <a:lnTo>
                    <a:pt x="233133" y="50393"/>
                  </a:lnTo>
                  <a:lnTo>
                    <a:pt x="228663" y="50393"/>
                  </a:lnTo>
                  <a:lnTo>
                    <a:pt x="160134" y="48145"/>
                  </a:lnTo>
                  <a:lnTo>
                    <a:pt x="104635" y="42405"/>
                  </a:lnTo>
                  <a:lnTo>
                    <a:pt x="62712" y="34658"/>
                  </a:lnTo>
                  <a:lnTo>
                    <a:pt x="34874" y="26390"/>
                  </a:lnTo>
                  <a:lnTo>
                    <a:pt x="32842" y="26390"/>
                  </a:lnTo>
                  <a:lnTo>
                    <a:pt x="33451" y="19773"/>
                  </a:lnTo>
                  <a:lnTo>
                    <a:pt x="34340" y="13182"/>
                  </a:lnTo>
                  <a:lnTo>
                    <a:pt x="35509" y="6642"/>
                  </a:lnTo>
                  <a:lnTo>
                    <a:pt x="36957" y="152"/>
                  </a:lnTo>
                  <a:lnTo>
                    <a:pt x="21336" y="6146"/>
                  </a:lnTo>
                  <a:lnTo>
                    <a:pt x="9728" y="12585"/>
                  </a:lnTo>
                  <a:lnTo>
                    <a:pt x="2489" y="19380"/>
                  </a:lnTo>
                  <a:lnTo>
                    <a:pt x="0" y="26492"/>
                  </a:lnTo>
                  <a:lnTo>
                    <a:pt x="6832" y="78701"/>
                  </a:lnTo>
                  <a:lnTo>
                    <a:pt x="26250" y="126199"/>
                  </a:lnTo>
                  <a:lnTo>
                    <a:pt x="56603" y="167462"/>
                  </a:lnTo>
                  <a:lnTo>
                    <a:pt x="96304" y="200964"/>
                  </a:lnTo>
                  <a:lnTo>
                    <a:pt x="361022" y="200964"/>
                  </a:lnTo>
                  <a:lnTo>
                    <a:pt x="400710" y="167462"/>
                  </a:lnTo>
                  <a:lnTo>
                    <a:pt x="431076" y="126199"/>
                  </a:lnTo>
                  <a:lnTo>
                    <a:pt x="450481" y="78701"/>
                  </a:lnTo>
                  <a:lnTo>
                    <a:pt x="454190" y="50393"/>
                  </a:lnTo>
                  <a:lnTo>
                    <a:pt x="457327" y="264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88126" y="3086898"/>
              <a:ext cx="246762" cy="23260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574497" y="1305966"/>
              <a:ext cx="1020444" cy="646430"/>
            </a:xfrm>
            <a:custGeom>
              <a:avLst/>
              <a:gdLst/>
              <a:ahLst/>
              <a:cxnLst/>
              <a:rect l="l" t="t" r="r" b="b"/>
              <a:pathLst>
                <a:path w="1020445" h="646430">
                  <a:moveTo>
                    <a:pt x="294627" y="451218"/>
                  </a:moveTo>
                  <a:lnTo>
                    <a:pt x="293458" y="410984"/>
                  </a:lnTo>
                  <a:lnTo>
                    <a:pt x="280555" y="373164"/>
                  </a:lnTo>
                  <a:lnTo>
                    <a:pt x="255219" y="341553"/>
                  </a:lnTo>
                  <a:lnTo>
                    <a:pt x="247269" y="335978"/>
                  </a:lnTo>
                  <a:lnTo>
                    <a:pt x="247269" y="431584"/>
                  </a:lnTo>
                  <a:lnTo>
                    <a:pt x="244144" y="457149"/>
                  </a:lnTo>
                  <a:lnTo>
                    <a:pt x="219354" y="501548"/>
                  </a:lnTo>
                  <a:lnTo>
                    <a:pt x="181356" y="525348"/>
                  </a:lnTo>
                  <a:lnTo>
                    <a:pt x="166814" y="529399"/>
                  </a:lnTo>
                  <a:lnTo>
                    <a:pt x="166814" y="352018"/>
                  </a:lnTo>
                  <a:lnTo>
                    <a:pt x="211264" y="371335"/>
                  </a:lnTo>
                  <a:lnTo>
                    <a:pt x="242544" y="406742"/>
                  </a:lnTo>
                  <a:lnTo>
                    <a:pt x="247269" y="431584"/>
                  </a:lnTo>
                  <a:lnTo>
                    <a:pt x="247269" y="335978"/>
                  </a:lnTo>
                  <a:lnTo>
                    <a:pt x="235178" y="327469"/>
                  </a:lnTo>
                  <a:lnTo>
                    <a:pt x="213182" y="316623"/>
                  </a:lnTo>
                  <a:lnTo>
                    <a:pt x="190106" y="307975"/>
                  </a:lnTo>
                  <a:lnTo>
                    <a:pt x="166814" y="300494"/>
                  </a:lnTo>
                  <a:lnTo>
                    <a:pt x="166814" y="286245"/>
                  </a:lnTo>
                  <a:lnTo>
                    <a:pt x="166814" y="125196"/>
                  </a:lnTo>
                  <a:lnTo>
                    <a:pt x="166814" y="120967"/>
                  </a:lnTo>
                  <a:lnTo>
                    <a:pt x="188810" y="125031"/>
                  </a:lnTo>
                  <a:lnTo>
                    <a:pt x="209626" y="132803"/>
                  </a:lnTo>
                  <a:lnTo>
                    <a:pt x="228777" y="144068"/>
                  </a:lnTo>
                  <a:lnTo>
                    <a:pt x="245808" y="158610"/>
                  </a:lnTo>
                  <a:lnTo>
                    <a:pt x="281381" y="124460"/>
                  </a:lnTo>
                  <a:lnTo>
                    <a:pt x="228930" y="87617"/>
                  </a:lnTo>
                  <a:lnTo>
                    <a:pt x="166814" y="71970"/>
                  </a:lnTo>
                  <a:lnTo>
                    <a:pt x="166814" y="7416"/>
                  </a:lnTo>
                  <a:lnTo>
                    <a:pt x="122351" y="7416"/>
                  </a:lnTo>
                  <a:lnTo>
                    <a:pt x="122351" y="74790"/>
                  </a:lnTo>
                  <a:lnTo>
                    <a:pt x="122351" y="125196"/>
                  </a:lnTo>
                  <a:lnTo>
                    <a:pt x="122351" y="286245"/>
                  </a:lnTo>
                  <a:lnTo>
                    <a:pt x="112458" y="282168"/>
                  </a:lnTo>
                  <a:lnTo>
                    <a:pt x="63957" y="234530"/>
                  </a:lnTo>
                  <a:lnTo>
                    <a:pt x="59994" y="198374"/>
                  </a:lnTo>
                  <a:lnTo>
                    <a:pt x="71780" y="163487"/>
                  </a:lnTo>
                  <a:lnTo>
                    <a:pt x="103530" y="133070"/>
                  </a:lnTo>
                  <a:lnTo>
                    <a:pt x="122351" y="125196"/>
                  </a:lnTo>
                  <a:lnTo>
                    <a:pt x="122351" y="74790"/>
                  </a:lnTo>
                  <a:lnTo>
                    <a:pt x="78778" y="90373"/>
                  </a:lnTo>
                  <a:lnTo>
                    <a:pt x="42176" y="120307"/>
                  </a:lnTo>
                  <a:lnTo>
                    <a:pt x="18161" y="160807"/>
                  </a:lnTo>
                  <a:lnTo>
                    <a:pt x="9004" y="206921"/>
                  </a:lnTo>
                  <a:lnTo>
                    <a:pt x="16967" y="253720"/>
                  </a:lnTo>
                  <a:lnTo>
                    <a:pt x="34721" y="284264"/>
                  </a:lnTo>
                  <a:lnTo>
                    <a:pt x="59677" y="307035"/>
                  </a:lnTo>
                  <a:lnTo>
                    <a:pt x="89636" y="323977"/>
                  </a:lnTo>
                  <a:lnTo>
                    <a:pt x="122351" y="337019"/>
                  </a:lnTo>
                  <a:lnTo>
                    <a:pt x="122351" y="531406"/>
                  </a:lnTo>
                  <a:lnTo>
                    <a:pt x="97586" y="525475"/>
                  </a:lnTo>
                  <a:lnTo>
                    <a:pt x="74930" y="514692"/>
                  </a:lnTo>
                  <a:lnTo>
                    <a:pt x="54292" y="500075"/>
                  </a:lnTo>
                  <a:lnTo>
                    <a:pt x="35572" y="482625"/>
                  </a:lnTo>
                  <a:lnTo>
                    <a:pt x="0" y="516699"/>
                  </a:lnTo>
                  <a:lnTo>
                    <a:pt x="27724" y="543128"/>
                  </a:lnTo>
                  <a:lnTo>
                    <a:pt x="59651" y="564286"/>
                  </a:lnTo>
                  <a:lnTo>
                    <a:pt x="106146" y="578929"/>
                  </a:lnTo>
                  <a:lnTo>
                    <a:pt x="122351" y="580847"/>
                  </a:lnTo>
                  <a:lnTo>
                    <a:pt x="122351" y="645960"/>
                  </a:lnTo>
                  <a:lnTo>
                    <a:pt x="166814" y="645960"/>
                  </a:lnTo>
                  <a:lnTo>
                    <a:pt x="166814" y="579145"/>
                  </a:lnTo>
                  <a:lnTo>
                    <a:pt x="203923" y="568528"/>
                  </a:lnTo>
                  <a:lnTo>
                    <a:pt x="237363" y="549821"/>
                  </a:lnTo>
                  <a:lnTo>
                    <a:pt x="256717" y="531406"/>
                  </a:lnTo>
                  <a:lnTo>
                    <a:pt x="258826" y="529399"/>
                  </a:lnTo>
                  <a:lnTo>
                    <a:pt x="265023" y="523506"/>
                  </a:lnTo>
                  <a:lnTo>
                    <a:pt x="284784" y="490042"/>
                  </a:lnTo>
                  <a:lnTo>
                    <a:pt x="294627" y="451218"/>
                  </a:lnTo>
                  <a:close/>
                </a:path>
                <a:path w="1020445" h="646430">
                  <a:moveTo>
                    <a:pt x="626465" y="218694"/>
                  </a:moveTo>
                  <a:lnTo>
                    <a:pt x="621474" y="213702"/>
                  </a:lnTo>
                  <a:lnTo>
                    <a:pt x="609180" y="213702"/>
                  </a:lnTo>
                  <a:lnTo>
                    <a:pt x="604189" y="218694"/>
                  </a:lnTo>
                  <a:lnTo>
                    <a:pt x="604189" y="319278"/>
                  </a:lnTo>
                  <a:lnTo>
                    <a:pt x="602589" y="327228"/>
                  </a:lnTo>
                  <a:lnTo>
                    <a:pt x="598208" y="333717"/>
                  </a:lnTo>
                  <a:lnTo>
                    <a:pt x="591718" y="338086"/>
                  </a:lnTo>
                  <a:lnTo>
                    <a:pt x="583095" y="339699"/>
                  </a:lnTo>
                  <a:lnTo>
                    <a:pt x="583095" y="218694"/>
                  </a:lnTo>
                  <a:lnTo>
                    <a:pt x="578104" y="213702"/>
                  </a:lnTo>
                  <a:lnTo>
                    <a:pt x="565810" y="213702"/>
                  </a:lnTo>
                  <a:lnTo>
                    <a:pt x="560819" y="218694"/>
                  </a:lnTo>
                  <a:lnTo>
                    <a:pt x="560819" y="339915"/>
                  </a:lnTo>
                  <a:lnTo>
                    <a:pt x="541020" y="339915"/>
                  </a:lnTo>
                  <a:lnTo>
                    <a:pt x="541020" y="218694"/>
                  </a:lnTo>
                  <a:lnTo>
                    <a:pt x="536028" y="213702"/>
                  </a:lnTo>
                  <a:lnTo>
                    <a:pt x="523735" y="213702"/>
                  </a:lnTo>
                  <a:lnTo>
                    <a:pt x="518744" y="218694"/>
                  </a:lnTo>
                  <a:lnTo>
                    <a:pt x="518744" y="339699"/>
                  </a:lnTo>
                  <a:lnTo>
                    <a:pt x="511403" y="337578"/>
                  </a:lnTo>
                  <a:lnTo>
                    <a:pt x="505510" y="333082"/>
                  </a:lnTo>
                  <a:lnTo>
                    <a:pt x="501611" y="326796"/>
                  </a:lnTo>
                  <a:lnTo>
                    <a:pt x="500214" y="319278"/>
                  </a:lnTo>
                  <a:lnTo>
                    <a:pt x="500214" y="218694"/>
                  </a:lnTo>
                  <a:lnTo>
                    <a:pt x="495236" y="213702"/>
                  </a:lnTo>
                  <a:lnTo>
                    <a:pt x="482930" y="213702"/>
                  </a:lnTo>
                  <a:lnTo>
                    <a:pt x="477939" y="218694"/>
                  </a:lnTo>
                  <a:lnTo>
                    <a:pt x="477939" y="319278"/>
                  </a:lnTo>
                  <a:lnTo>
                    <a:pt x="481317" y="335889"/>
                  </a:lnTo>
                  <a:lnTo>
                    <a:pt x="490474" y="349453"/>
                  </a:lnTo>
                  <a:lnTo>
                    <a:pt x="504037" y="358597"/>
                  </a:lnTo>
                  <a:lnTo>
                    <a:pt x="520649" y="361975"/>
                  </a:lnTo>
                  <a:lnTo>
                    <a:pt x="535495" y="361975"/>
                  </a:lnTo>
                  <a:lnTo>
                    <a:pt x="535495" y="623684"/>
                  </a:lnTo>
                  <a:lnTo>
                    <a:pt x="565416" y="623684"/>
                  </a:lnTo>
                  <a:lnTo>
                    <a:pt x="565416" y="362191"/>
                  </a:lnTo>
                  <a:lnTo>
                    <a:pt x="583768" y="362191"/>
                  </a:lnTo>
                  <a:lnTo>
                    <a:pt x="600405" y="358800"/>
                  </a:lnTo>
                  <a:lnTo>
                    <a:pt x="613994" y="349605"/>
                  </a:lnTo>
                  <a:lnTo>
                    <a:pt x="623125" y="336003"/>
                  </a:lnTo>
                  <a:lnTo>
                    <a:pt x="626465" y="319354"/>
                  </a:lnTo>
                  <a:lnTo>
                    <a:pt x="626465" y="218694"/>
                  </a:lnTo>
                  <a:close/>
                </a:path>
                <a:path w="1020445" h="646430">
                  <a:moveTo>
                    <a:pt x="1020013" y="452628"/>
                  </a:moveTo>
                  <a:lnTo>
                    <a:pt x="1003795" y="408216"/>
                  </a:lnTo>
                  <a:lnTo>
                    <a:pt x="990307" y="395478"/>
                  </a:lnTo>
                  <a:lnTo>
                    <a:pt x="990307" y="567309"/>
                  </a:lnTo>
                  <a:lnTo>
                    <a:pt x="976553" y="573011"/>
                  </a:lnTo>
                  <a:lnTo>
                    <a:pt x="962431" y="577659"/>
                  </a:lnTo>
                  <a:lnTo>
                    <a:pt x="948004" y="581240"/>
                  </a:lnTo>
                  <a:lnTo>
                    <a:pt x="933323" y="583717"/>
                  </a:lnTo>
                  <a:lnTo>
                    <a:pt x="933183" y="582676"/>
                  </a:lnTo>
                  <a:lnTo>
                    <a:pt x="923899" y="516026"/>
                  </a:lnTo>
                  <a:lnTo>
                    <a:pt x="920788" y="493763"/>
                  </a:lnTo>
                  <a:lnTo>
                    <a:pt x="919873" y="487146"/>
                  </a:lnTo>
                  <a:lnTo>
                    <a:pt x="913599" y="481698"/>
                  </a:lnTo>
                  <a:lnTo>
                    <a:pt x="893432" y="481698"/>
                  </a:lnTo>
                  <a:lnTo>
                    <a:pt x="893432" y="498741"/>
                  </a:lnTo>
                  <a:lnTo>
                    <a:pt x="893432" y="511048"/>
                  </a:lnTo>
                  <a:lnTo>
                    <a:pt x="888441" y="516026"/>
                  </a:lnTo>
                  <a:lnTo>
                    <a:pt x="876134" y="516026"/>
                  </a:lnTo>
                  <a:lnTo>
                    <a:pt x="871156" y="511048"/>
                  </a:lnTo>
                  <a:lnTo>
                    <a:pt x="871156" y="498741"/>
                  </a:lnTo>
                  <a:lnTo>
                    <a:pt x="876134" y="493763"/>
                  </a:lnTo>
                  <a:lnTo>
                    <a:pt x="888441" y="493763"/>
                  </a:lnTo>
                  <a:lnTo>
                    <a:pt x="893432" y="498741"/>
                  </a:lnTo>
                  <a:lnTo>
                    <a:pt x="893432" y="481698"/>
                  </a:lnTo>
                  <a:lnTo>
                    <a:pt x="871499" y="481698"/>
                  </a:lnTo>
                  <a:lnTo>
                    <a:pt x="902906" y="481685"/>
                  </a:lnTo>
                  <a:lnTo>
                    <a:pt x="912787" y="385508"/>
                  </a:lnTo>
                  <a:lnTo>
                    <a:pt x="959472" y="409790"/>
                  </a:lnTo>
                  <a:lnTo>
                    <a:pt x="988999" y="443458"/>
                  </a:lnTo>
                  <a:lnTo>
                    <a:pt x="990307" y="567309"/>
                  </a:lnTo>
                  <a:lnTo>
                    <a:pt x="990307" y="395478"/>
                  </a:lnTo>
                  <a:lnTo>
                    <a:pt x="976376" y="385508"/>
                  </a:lnTo>
                  <a:lnTo>
                    <a:pt x="970610" y="381381"/>
                  </a:lnTo>
                  <a:lnTo>
                    <a:pt x="953731" y="371995"/>
                  </a:lnTo>
                  <a:lnTo>
                    <a:pt x="947420" y="368490"/>
                  </a:lnTo>
                  <a:lnTo>
                    <a:pt x="937018" y="363829"/>
                  </a:lnTo>
                  <a:lnTo>
                    <a:pt x="923023" y="357555"/>
                  </a:lnTo>
                  <a:lnTo>
                    <a:pt x="897699" y="347941"/>
                  </a:lnTo>
                  <a:lnTo>
                    <a:pt x="876782" y="339356"/>
                  </a:lnTo>
                  <a:lnTo>
                    <a:pt x="876782" y="372071"/>
                  </a:lnTo>
                  <a:lnTo>
                    <a:pt x="865543" y="481698"/>
                  </a:lnTo>
                  <a:lnTo>
                    <a:pt x="697953" y="481698"/>
                  </a:lnTo>
                  <a:lnTo>
                    <a:pt x="692924" y="432866"/>
                  </a:lnTo>
                  <a:lnTo>
                    <a:pt x="692924" y="498741"/>
                  </a:lnTo>
                  <a:lnTo>
                    <a:pt x="692924" y="511048"/>
                  </a:lnTo>
                  <a:lnTo>
                    <a:pt x="687933" y="516026"/>
                  </a:lnTo>
                  <a:lnTo>
                    <a:pt x="675640" y="516026"/>
                  </a:lnTo>
                  <a:lnTo>
                    <a:pt x="670648" y="511048"/>
                  </a:lnTo>
                  <a:lnTo>
                    <a:pt x="670648" y="498741"/>
                  </a:lnTo>
                  <a:lnTo>
                    <a:pt x="675640" y="493763"/>
                  </a:lnTo>
                  <a:lnTo>
                    <a:pt x="687933" y="493763"/>
                  </a:lnTo>
                  <a:lnTo>
                    <a:pt x="692924" y="498741"/>
                  </a:lnTo>
                  <a:lnTo>
                    <a:pt x="692924" y="432866"/>
                  </a:lnTo>
                  <a:lnTo>
                    <a:pt x="688111" y="385991"/>
                  </a:lnTo>
                  <a:lnTo>
                    <a:pt x="686727" y="372491"/>
                  </a:lnTo>
                  <a:lnTo>
                    <a:pt x="688213" y="371970"/>
                  </a:lnTo>
                  <a:lnTo>
                    <a:pt x="706780" y="381088"/>
                  </a:lnTo>
                  <a:lnTo>
                    <a:pt x="729183" y="387845"/>
                  </a:lnTo>
                  <a:lnTo>
                    <a:pt x="754672" y="392074"/>
                  </a:lnTo>
                  <a:lnTo>
                    <a:pt x="782370" y="393522"/>
                  </a:lnTo>
                  <a:lnTo>
                    <a:pt x="810069" y="392074"/>
                  </a:lnTo>
                  <a:lnTo>
                    <a:pt x="835558" y="387845"/>
                  </a:lnTo>
                  <a:lnTo>
                    <a:pt x="857999" y="381076"/>
                  </a:lnTo>
                  <a:lnTo>
                    <a:pt x="876541" y="371995"/>
                  </a:lnTo>
                  <a:lnTo>
                    <a:pt x="876782" y="372071"/>
                  </a:lnTo>
                  <a:lnTo>
                    <a:pt x="876782" y="339356"/>
                  </a:lnTo>
                  <a:lnTo>
                    <a:pt x="861314" y="332994"/>
                  </a:lnTo>
                  <a:lnTo>
                    <a:pt x="858494" y="331876"/>
                  </a:lnTo>
                  <a:lnTo>
                    <a:pt x="856640" y="329145"/>
                  </a:lnTo>
                  <a:lnTo>
                    <a:pt x="856640" y="325374"/>
                  </a:lnTo>
                  <a:lnTo>
                    <a:pt x="856691" y="307886"/>
                  </a:lnTo>
                  <a:lnTo>
                    <a:pt x="860132" y="304431"/>
                  </a:lnTo>
                  <a:lnTo>
                    <a:pt x="875474" y="289052"/>
                  </a:lnTo>
                  <a:lnTo>
                    <a:pt x="889482" y="266674"/>
                  </a:lnTo>
                  <a:lnTo>
                    <a:pt x="898194" y="241820"/>
                  </a:lnTo>
                  <a:lnTo>
                    <a:pt x="901192" y="215341"/>
                  </a:lnTo>
                  <a:lnTo>
                    <a:pt x="901192" y="159219"/>
                  </a:lnTo>
                  <a:lnTo>
                    <a:pt x="949693" y="166916"/>
                  </a:lnTo>
                  <a:lnTo>
                    <a:pt x="976922" y="172427"/>
                  </a:lnTo>
                  <a:lnTo>
                    <a:pt x="988872" y="171577"/>
                  </a:lnTo>
                  <a:lnTo>
                    <a:pt x="991527" y="160172"/>
                  </a:lnTo>
                  <a:lnTo>
                    <a:pt x="991133" y="159219"/>
                  </a:lnTo>
                  <a:lnTo>
                    <a:pt x="988593" y="153060"/>
                  </a:lnTo>
                  <a:lnTo>
                    <a:pt x="986383" y="147675"/>
                  </a:lnTo>
                  <a:lnTo>
                    <a:pt x="969073" y="133781"/>
                  </a:lnTo>
                  <a:lnTo>
                    <a:pt x="937298" y="118516"/>
                  </a:lnTo>
                  <a:lnTo>
                    <a:pt x="888746" y="101892"/>
                  </a:lnTo>
                  <a:lnTo>
                    <a:pt x="883412" y="70497"/>
                  </a:lnTo>
                  <a:lnTo>
                    <a:pt x="873912" y="37185"/>
                  </a:lnTo>
                  <a:lnTo>
                    <a:pt x="871486" y="32702"/>
                  </a:lnTo>
                  <a:lnTo>
                    <a:pt x="871486" y="156197"/>
                  </a:lnTo>
                  <a:lnTo>
                    <a:pt x="871486" y="215341"/>
                  </a:lnTo>
                  <a:lnTo>
                    <a:pt x="864489" y="250012"/>
                  </a:lnTo>
                  <a:lnTo>
                    <a:pt x="845388" y="278333"/>
                  </a:lnTo>
                  <a:lnTo>
                    <a:pt x="841400" y="281025"/>
                  </a:lnTo>
                  <a:lnTo>
                    <a:pt x="841400" y="355460"/>
                  </a:lnTo>
                  <a:lnTo>
                    <a:pt x="826922" y="359219"/>
                  </a:lnTo>
                  <a:lnTo>
                    <a:pt x="812203" y="361886"/>
                  </a:lnTo>
                  <a:lnTo>
                    <a:pt x="797331" y="363423"/>
                  </a:lnTo>
                  <a:lnTo>
                    <a:pt x="782370" y="363829"/>
                  </a:lnTo>
                  <a:lnTo>
                    <a:pt x="767397" y="363410"/>
                  </a:lnTo>
                  <a:lnTo>
                    <a:pt x="752525" y="361873"/>
                  </a:lnTo>
                  <a:lnTo>
                    <a:pt x="737806" y="359206"/>
                  </a:lnTo>
                  <a:lnTo>
                    <a:pt x="723315" y="355447"/>
                  </a:lnTo>
                  <a:lnTo>
                    <a:pt x="729437" y="349529"/>
                  </a:lnTo>
                  <a:lnTo>
                    <a:pt x="733983" y="342468"/>
                  </a:lnTo>
                  <a:lnTo>
                    <a:pt x="736828" y="334568"/>
                  </a:lnTo>
                  <a:lnTo>
                    <a:pt x="737819" y="326110"/>
                  </a:lnTo>
                  <a:lnTo>
                    <a:pt x="737819" y="325374"/>
                  </a:lnTo>
                  <a:lnTo>
                    <a:pt x="759777" y="331939"/>
                  </a:lnTo>
                  <a:lnTo>
                    <a:pt x="782396" y="334124"/>
                  </a:lnTo>
                  <a:lnTo>
                    <a:pt x="805002" y="331939"/>
                  </a:lnTo>
                  <a:lnTo>
                    <a:pt x="826973" y="325374"/>
                  </a:lnTo>
                  <a:lnTo>
                    <a:pt x="826973" y="326110"/>
                  </a:lnTo>
                  <a:lnTo>
                    <a:pt x="827925" y="334568"/>
                  </a:lnTo>
                  <a:lnTo>
                    <a:pt x="830757" y="342468"/>
                  </a:lnTo>
                  <a:lnTo>
                    <a:pt x="835291" y="349542"/>
                  </a:lnTo>
                  <a:lnTo>
                    <a:pt x="841400" y="355460"/>
                  </a:lnTo>
                  <a:lnTo>
                    <a:pt x="841400" y="281025"/>
                  </a:lnTo>
                  <a:lnTo>
                    <a:pt x="817054" y="297434"/>
                  </a:lnTo>
                  <a:lnTo>
                    <a:pt x="782370" y="304431"/>
                  </a:lnTo>
                  <a:lnTo>
                    <a:pt x="747687" y="297434"/>
                  </a:lnTo>
                  <a:lnTo>
                    <a:pt x="719353" y="278333"/>
                  </a:lnTo>
                  <a:lnTo>
                    <a:pt x="700265" y="250012"/>
                  </a:lnTo>
                  <a:lnTo>
                    <a:pt x="693254" y="215341"/>
                  </a:lnTo>
                  <a:lnTo>
                    <a:pt x="693254" y="184188"/>
                  </a:lnTo>
                  <a:lnTo>
                    <a:pt x="693254" y="177215"/>
                  </a:lnTo>
                  <a:lnTo>
                    <a:pt x="704748" y="173316"/>
                  </a:lnTo>
                  <a:lnTo>
                    <a:pt x="715987" y="168795"/>
                  </a:lnTo>
                  <a:lnTo>
                    <a:pt x="726960" y="163652"/>
                  </a:lnTo>
                  <a:lnTo>
                    <a:pt x="734720" y="159486"/>
                  </a:lnTo>
                  <a:lnTo>
                    <a:pt x="737654" y="157911"/>
                  </a:lnTo>
                  <a:lnTo>
                    <a:pt x="722350" y="183261"/>
                  </a:lnTo>
                  <a:lnTo>
                    <a:pt x="745528" y="180860"/>
                  </a:lnTo>
                  <a:lnTo>
                    <a:pt x="767918" y="174929"/>
                  </a:lnTo>
                  <a:lnTo>
                    <a:pt x="789127" y="165620"/>
                  </a:lnTo>
                  <a:lnTo>
                    <a:pt x="801179" y="157911"/>
                  </a:lnTo>
                  <a:lnTo>
                    <a:pt x="808748" y="153060"/>
                  </a:lnTo>
                  <a:lnTo>
                    <a:pt x="826071" y="153555"/>
                  </a:lnTo>
                  <a:lnTo>
                    <a:pt x="842289" y="154266"/>
                  </a:lnTo>
                  <a:lnTo>
                    <a:pt x="857415" y="155143"/>
                  </a:lnTo>
                  <a:lnTo>
                    <a:pt x="871486" y="156197"/>
                  </a:lnTo>
                  <a:lnTo>
                    <a:pt x="871486" y="32702"/>
                  </a:lnTo>
                  <a:lnTo>
                    <a:pt x="859650" y="10756"/>
                  </a:lnTo>
                  <a:lnTo>
                    <a:pt x="854913" y="8166"/>
                  </a:lnTo>
                  <a:lnTo>
                    <a:pt x="840041" y="0"/>
                  </a:lnTo>
                  <a:lnTo>
                    <a:pt x="820508" y="1270"/>
                  </a:lnTo>
                  <a:lnTo>
                    <a:pt x="806907" y="4076"/>
                  </a:lnTo>
                  <a:lnTo>
                    <a:pt x="795655" y="6883"/>
                  </a:lnTo>
                  <a:lnTo>
                    <a:pt x="783234" y="8166"/>
                  </a:lnTo>
                  <a:lnTo>
                    <a:pt x="770801" y="6883"/>
                  </a:lnTo>
                  <a:lnTo>
                    <a:pt x="759561" y="4076"/>
                  </a:lnTo>
                  <a:lnTo>
                    <a:pt x="745947" y="1270"/>
                  </a:lnTo>
                  <a:lnTo>
                    <a:pt x="706310" y="10706"/>
                  </a:lnTo>
                  <a:lnTo>
                    <a:pt x="679170" y="70205"/>
                  </a:lnTo>
                  <a:lnTo>
                    <a:pt x="672211" y="101587"/>
                  </a:lnTo>
                  <a:lnTo>
                    <a:pt x="623316" y="118262"/>
                  </a:lnTo>
                  <a:lnTo>
                    <a:pt x="591210" y="133604"/>
                  </a:lnTo>
                  <a:lnTo>
                    <a:pt x="573608" y="147586"/>
                  </a:lnTo>
                  <a:lnTo>
                    <a:pt x="568248" y="160172"/>
                  </a:lnTo>
                  <a:lnTo>
                    <a:pt x="570611" y="171526"/>
                  </a:lnTo>
                  <a:lnTo>
                    <a:pt x="581787" y="172478"/>
                  </a:lnTo>
                  <a:lnTo>
                    <a:pt x="607923" y="167106"/>
                  </a:lnTo>
                  <a:lnTo>
                    <a:pt x="655129" y="159486"/>
                  </a:lnTo>
                  <a:lnTo>
                    <a:pt x="633260" y="184467"/>
                  </a:lnTo>
                  <a:lnTo>
                    <a:pt x="640816" y="185343"/>
                  </a:lnTo>
                  <a:lnTo>
                    <a:pt x="648411" y="185585"/>
                  </a:lnTo>
                  <a:lnTo>
                    <a:pt x="656005" y="185204"/>
                  </a:lnTo>
                  <a:lnTo>
                    <a:pt x="663549" y="184188"/>
                  </a:lnTo>
                  <a:lnTo>
                    <a:pt x="663549" y="215341"/>
                  </a:lnTo>
                  <a:lnTo>
                    <a:pt x="666559" y="241846"/>
                  </a:lnTo>
                  <a:lnTo>
                    <a:pt x="675284" y="266712"/>
                  </a:lnTo>
                  <a:lnTo>
                    <a:pt x="689241" y="288988"/>
                  </a:lnTo>
                  <a:lnTo>
                    <a:pt x="708050" y="307886"/>
                  </a:lnTo>
                  <a:lnTo>
                    <a:pt x="708037" y="329145"/>
                  </a:lnTo>
                  <a:lnTo>
                    <a:pt x="706234" y="331838"/>
                  </a:lnTo>
                  <a:lnTo>
                    <a:pt x="666775" y="348030"/>
                  </a:lnTo>
                  <a:lnTo>
                    <a:pt x="644474" y="356146"/>
                  </a:lnTo>
                  <a:lnTo>
                    <a:pt x="622846" y="365823"/>
                  </a:lnTo>
                  <a:lnTo>
                    <a:pt x="601954" y="377024"/>
                  </a:lnTo>
                  <a:lnTo>
                    <a:pt x="581888" y="389686"/>
                  </a:lnTo>
                  <a:lnTo>
                    <a:pt x="581888" y="429958"/>
                  </a:lnTo>
                  <a:lnTo>
                    <a:pt x="584466" y="426123"/>
                  </a:lnTo>
                  <a:lnTo>
                    <a:pt x="587641" y="422719"/>
                  </a:lnTo>
                  <a:lnTo>
                    <a:pt x="619747" y="400761"/>
                  </a:lnTo>
                  <a:lnTo>
                    <a:pt x="650684" y="385991"/>
                  </a:lnTo>
                  <a:lnTo>
                    <a:pt x="660565" y="481698"/>
                  </a:lnTo>
                  <a:lnTo>
                    <a:pt x="649871" y="481685"/>
                  </a:lnTo>
                  <a:lnTo>
                    <a:pt x="643585" y="487159"/>
                  </a:lnTo>
                  <a:lnTo>
                    <a:pt x="630313" y="582676"/>
                  </a:lnTo>
                  <a:lnTo>
                    <a:pt x="617994" y="580440"/>
                  </a:lnTo>
                  <a:lnTo>
                    <a:pt x="605802" y="577583"/>
                  </a:lnTo>
                  <a:lnTo>
                    <a:pt x="593763" y="574154"/>
                  </a:lnTo>
                  <a:lnTo>
                    <a:pt x="581901" y="570115"/>
                  </a:lnTo>
                  <a:lnTo>
                    <a:pt x="581901" y="601370"/>
                  </a:lnTo>
                  <a:lnTo>
                    <a:pt x="622566" y="611339"/>
                  </a:lnTo>
                  <a:lnTo>
                    <a:pt x="671817" y="618464"/>
                  </a:lnTo>
                  <a:lnTo>
                    <a:pt x="726744" y="622744"/>
                  </a:lnTo>
                  <a:lnTo>
                    <a:pt x="784453" y="624166"/>
                  </a:lnTo>
                  <a:lnTo>
                    <a:pt x="843114" y="622693"/>
                  </a:lnTo>
                  <a:lnTo>
                    <a:pt x="898512" y="618261"/>
                  </a:lnTo>
                  <a:lnTo>
                    <a:pt x="947521" y="610895"/>
                  </a:lnTo>
                  <a:lnTo>
                    <a:pt x="987069" y="600570"/>
                  </a:lnTo>
                  <a:lnTo>
                    <a:pt x="1018819" y="583717"/>
                  </a:lnTo>
                  <a:lnTo>
                    <a:pt x="1019975" y="582853"/>
                  </a:lnTo>
                  <a:lnTo>
                    <a:pt x="1020013" y="4526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6614921" y="2009902"/>
            <a:ext cx="12084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Increase</a:t>
            </a:r>
            <a:r>
              <a:rPr sz="18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800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income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370823" y="1881378"/>
            <a:ext cx="1247140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1145" marR="5080" indent="-259079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Con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va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n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Flexible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964039" y="1305255"/>
            <a:ext cx="1784350" cy="109068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Adaptation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has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lang="fr-FR" sz="1400" spc="-5" dirty="0">
                <a:solidFill>
                  <a:srgbClr val="7E7E7E"/>
                </a:solidFill>
                <a:latin typeface="Calibri"/>
                <a:cs typeface="Calibri"/>
              </a:rPr>
              <a:t>53</a:t>
            </a:r>
            <a:r>
              <a:rPr sz="1400"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fruits 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and</a:t>
            </a:r>
            <a:endParaRPr sz="1400" dirty="0">
              <a:latin typeface="Calibri"/>
              <a:cs typeface="Calibri"/>
            </a:endParaRPr>
          </a:p>
          <a:p>
            <a:pPr marL="12700" marR="75565">
              <a:lnSpc>
                <a:spcPct val="100000"/>
              </a:lnSpc>
            </a:pP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vegetables.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Increase in 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their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durations</a:t>
            </a:r>
            <a:r>
              <a:rPr sz="140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of</a:t>
            </a:r>
            <a:r>
              <a:rPr sz="1400" spc="-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conservation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43912" y="5637987"/>
            <a:ext cx="3456687" cy="763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5" dirty="0">
                <a:solidFill>
                  <a:srgbClr val="6ABA00"/>
                </a:solidFill>
                <a:latin typeface="Calibri"/>
                <a:cs typeface="Calibri"/>
              </a:rPr>
              <a:t>Innovation</a:t>
            </a:r>
            <a:r>
              <a:rPr sz="2800" b="1" spc="-5" dirty="0">
                <a:solidFill>
                  <a:srgbClr val="6ABA0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6ABA00"/>
                </a:solidFill>
                <a:latin typeface="Calibri"/>
                <a:cs typeface="Calibri"/>
              </a:rPr>
              <a:t>: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2000" spc="-15" dirty="0">
                <a:latin typeface="Calibri"/>
                <a:cs typeface="Calibri"/>
              </a:rPr>
              <a:t>Patent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deposit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90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5" dirty="0" err="1">
                <a:latin typeface="Calibri"/>
                <a:cs typeface="Calibri"/>
              </a:rPr>
              <a:t>countr</a:t>
            </a:r>
            <a:r>
              <a:rPr lang="fr-FR" sz="2000" spc="-15" dirty="0" err="1">
                <a:latin typeface="Calibri"/>
                <a:cs typeface="Calibri"/>
              </a:rPr>
              <a:t>ies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639255" y="5640018"/>
            <a:ext cx="584200" cy="753745"/>
            <a:chOff x="639255" y="5640018"/>
            <a:chExt cx="584200" cy="753745"/>
          </a:xfrm>
        </p:grpSpPr>
        <p:sp>
          <p:nvSpPr>
            <p:cNvPr id="39" name="object 39"/>
            <p:cNvSpPr/>
            <p:nvPr/>
          </p:nvSpPr>
          <p:spPr>
            <a:xfrm>
              <a:off x="639254" y="5640019"/>
              <a:ext cx="584200" cy="753745"/>
            </a:xfrm>
            <a:custGeom>
              <a:avLst/>
              <a:gdLst/>
              <a:ahLst/>
              <a:cxnLst/>
              <a:rect l="l" t="t" r="r" b="b"/>
              <a:pathLst>
                <a:path w="584200" h="753745">
                  <a:moveTo>
                    <a:pt x="292023" y="320255"/>
                  </a:moveTo>
                  <a:lnTo>
                    <a:pt x="113030" y="320255"/>
                  </a:lnTo>
                  <a:lnTo>
                    <a:pt x="113030" y="357924"/>
                  </a:lnTo>
                  <a:lnTo>
                    <a:pt x="292023" y="357924"/>
                  </a:lnTo>
                  <a:lnTo>
                    <a:pt x="292023" y="320255"/>
                  </a:lnTo>
                  <a:close/>
                </a:path>
                <a:path w="584200" h="753745">
                  <a:moveTo>
                    <a:pt x="471004" y="518033"/>
                  </a:moveTo>
                  <a:lnTo>
                    <a:pt x="329704" y="518033"/>
                  </a:lnTo>
                  <a:lnTo>
                    <a:pt x="329704" y="555713"/>
                  </a:lnTo>
                  <a:lnTo>
                    <a:pt x="471004" y="555713"/>
                  </a:lnTo>
                  <a:lnTo>
                    <a:pt x="471004" y="518033"/>
                  </a:lnTo>
                  <a:close/>
                </a:path>
                <a:path w="584200" h="753745">
                  <a:moveTo>
                    <a:pt x="471004" y="244906"/>
                  </a:moveTo>
                  <a:lnTo>
                    <a:pt x="113030" y="244906"/>
                  </a:lnTo>
                  <a:lnTo>
                    <a:pt x="113030" y="282587"/>
                  </a:lnTo>
                  <a:lnTo>
                    <a:pt x="471004" y="282587"/>
                  </a:lnTo>
                  <a:lnTo>
                    <a:pt x="471004" y="244906"/>
                  </a:lnTo>
                  <a:close/>
                </a:path>
                <a:path w="584200" h="753745">
                  <a:moveTo>
                    <a:pt x="584047" y="94221"/>
                  </a:moveTo>
                  <a:lnTo>
                    <a:pt x="581088" y="79552"/>
                  </a:lnTo>
                  <a:lnTo>
                    <a:pt x="573011" y="67576"/>
                  </a:lnTo>
                  <a:lnTo>
                    <a:pt x="561035" y="59512"/>
                  </a:lnTo>
                  <a:lnTo>
                    <a:pt x="546366" y="56540"/>
                  </a:lnTo>
                  <a:lnTo>
                    <a:pt x="527519" y="56540"/>
                  </a:lnTo>
                  <a:lnTo>
                    <a:pt x="527519" y="113055"/>
                  </a:lnTo>
                  <a:lnTo>
                    <a:pt x="527519" y="696976"/>
                  </a:lnTo>
                  <a:lnTo>
                    <a:pt x="56515" y="696976"/>
                  </a:lnTo>
                  <a:lnTo>
                    <a:pt x="56515" y="113055"/>
                  </a:lnTo>
                  <a:lnTo>
                    <a:pt x="160134" y="113055"/>
                  </a:lnTo>
                  <a:lnTo>
                    <a:pt x="160134" y="169570"/>
                  </a:lnTo>
                  <a:lnTo>
                    <a:pt x="423900" y="169570"/>
                  </a:lnTo>
                  <a:lnTo>
                    <a:pt x="423900" y="113055"/>
                  </a:lnTo>
                  <a:lnTo>
                    <a:pt x="527519" y="113055"/>
                  </a:lnTo>
                  <a:lnTo>
                    <a:pt x="527519" y="56540"/>
                  </a:lnTo>
                  <a:lnTo>
                    <a:pt x="386219" y="56540"/>
                  </a:lnTo>
                  <a:lnTo>
                    <a:pt x="386219" y="37680"/>
                  </a:lnTo>
                  <a:lnTo>
                    <a:pt x="383260" y="23012"/>
                  </a:lnTo>
                  <a:lnTo>
                    <a:pt x="375183" y="11049"/>
                  </a:lnTo>
                  <a:lnTo>
                    <a:pt x="363207" y="2971"/>
                  </a:lnTo>
                  <a:lnTo>
                    <a:pt x="348538" y="0"/>
                  </a:lnTo>
                  <a:lnTo>
                    <a:pt x="320281" y="0"/>
                  </a:lnTo>
                  <a:lnTo>
                    <a:pt x="320281" y="65963"/>
                  </a:lnTo>
                  <a:lnTo>
                    <a:pt x="318058" y="76962"/>
                  </a:lnTo>
                  <a:lnTo>
                    <a:pt x="312000" y="85940"/>
                  </a:lnTo>
                  <a:lnTo>
                    <a:pt x="303022" y="91998"/>
                  </a:lnTo>
                  <a:lnTo>
                    <a:pt x="292023" y="94221"/>
                  </a:lnTo>
                  <a:lnTo>
                    <a:pt x="281012" y="91998"/>
                  </a:lnTo>
                  <a:lnTo>
                    <a:pt x="272034" y="85940"/>
                  </a:lnTo>
                  <a:lnTo>
                    <a:pt x="265976" y="76962"/>
                  </a:lnTo>
                  <a:lnTo>
                    <a:pt x="263753" y="65963"/>
                  </a:lnTo>
                  <a:lnTo>
                    <a:pt x="265760" y="55118"/>
                  </a:lnTo>
                  <a:lnTo>
                    <a:pt x="271564" y="46177"/>
                  </a:lnTo>
                  <a:lnTo>
                    <a:pt x="280301" y="40068"/>
                  </a:lnTo>
                  <a:lnTo>
                    <a:pt x="291084" y="37680"/>
                  </a:lnTo>
                  <a:lnTo>
                    <a:pt x="292023" y="37680"/>
                  </a:lnTo>
                  <a:lnTo>
                    <a:pt x="303022" y="39903"/>
                  </a:lnTo>
                  <a:lnTo>
                    <a:pt x="312000" y="45974"/>
                  </a:lnTo>
                  <a:lnTo>
                    <a:pt x="318058" y="54952"/>
                  </a:lnTo>
                  <a:lnTo>
                    <a:pt x="320281" y="65963"/>
                  </a:lnTo>
                  <a:lnTo>
                    <a:pt x="320281" y="0"/>
                  </a:lnTo>
                  <a:lnTo>
                    <a:pt x="235496" y="0"/>
                  </a:lnTo>
                  <a:lnTo>
                    <a:pt x="220827" y="2971"/>
                  </a:lnTo>
                  <a:lnTo>
                    <a:pt x="208851" y="11049"/>
                  </a:lnTo>
                  <a:lnTo>
                    <a:pt x="200774" y="23012"/>
                  </a:lnTo>
                  <a:lnTo>
                    <a:pt x="197815" y="37680"/>
                  </a:lnTo>
                  <a:lnTo>
                    <a:pt x="197815" y="56540"/>
                  </a:lnTo>
                  <a:lnTo>
                    <a:pt x="37680" y="56540"/>
                  </a:lnTo>
                  <a:lnTo>
                    <a:pt x="23012" y="59512"/>
                  </a:lnTo>
                  <a:lnTo>
                    <a:pt x="11036" y="67576"/>
                  </a:lnTo>
                  <a:lnTo>
                    <a:pt x="2959" y="79552"/>
                  </a:lnTo>
                  <a:lnTo>
                    <a:pt x="0" y="94221"/>
                  </a:lnTo>
                  <a:lnTo>
                    <a:pt x="0" y="715822"/>
                  </a:lnTo>
                  <a:lnTo>
                    <a:pt x="2959" y="730478"/>
                  </a:lnTo>
                  <a:lnTo>
                    <a:pt x="11036" y="742454"/>
                  </a:lnTo>
                  <a:lnTo>
                    <a:pt x="23012" y="750531"/>
                  </a:lnTo>
                  <a:lnTo>
                    <a:pt x="37680" y="753491"/>
                  </a:lnTo>
                  <a:lnTo>
                    <a:pt x="546366" y="753491"/>
                  </a:lnTo>
                  <a:lnTo>
                    <a:pt x="561035" y="750531"/>
                  </a:lnTo>
                  <a:lnTo>
                    <a:pt x="573011" y="742454"/>
                  </a:lnTo>
                  <a:lnTo>
                    <a:pt x="581088" y="730478"/>
                  </a:lnTo>
                  <a:lnTo>
                    <a:pt x="584047" y="715822"/>
                  </a:lnTo>
                  <a:lnTo>
                    <a:pt x="584047" y="696976"/>
                  </a:lnTo>
                  <a:lnTo>
                    <a:pt x="584047" y="113055"/>
                  </a:lnTo>
                  <a:lnTo>
                    <a:pt x="584047" y="94221"/>
                  </a:lnTo>
                  <a:close/>
                </a:path>
              </a:pathLst>
            </a:custGeom>
            <a:solidFill>
              <a:srgbClr val="7E8F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2296" y="6050266"/>
              <a:ext cx="178982" cy="258473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731519" y="6054851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59" h="253364">
                  <a:moveTo>
                    <a:pt x="263652" y="0"/>
                  </a:moveTo>
                  <a:lnTo>
                    <a:pt x="0" y="0"/>
                  </a:lnTo>
                  <a:lnTo>
                    <a:pt x="0" y="252984"/>
                  </a:lnTo>
                  <a:lnTo>
                    <a:pt x="263652" y="252984"/>
                  </a:lnTo>
                  <a:lnTo>
                    <a:pt x="2636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31519" y="6054851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59" h="253364">
                  <a:moveTo>
                    <a:pt x="0" y="252984"/>
                  </a:moveTo>
                  <a:lnTo>
                    <a:pt x="263652" y="252984"/>
                  </a:lnTo>
                  <a:lnTo>
                    <a:pt x="263652" y="0"/>
                  </a:lnTo>
                  <a:lnTo>
                    <a:pt x="0" y="0"/>
                  </a:lnTo>
                  <a:lnTo>
                    <a:pt x="0" y="25298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7441" y="6040690"/>
              <a:ext cx="164134" cy="237042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5557520" y="3212338"/>
            <a:ext cx="143192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valuation of 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the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production</a:t>
            </a:r>
            <a:r>
              <a:rPr sz="1400" spc="-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agricultural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416542" y="3704970"/>
            <a:ext cx="2493645" cy="149796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20979" marR="1414145" indent="-208915">
              <a:lnSpc>
                <a:spcPts val="1939"/>
              </a:lnSpc>
              <a:spcBef>
                <a:spcPts val="345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Improved</a:t>
            </a:r>
            <a:r>
              <a:rPr sz="18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there</a:t>
            </a:r>
            <a:r>
              <a:rPr sz="1800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quality</a:t>
            </a:r>
            <a:endParaRPr sz="1800" dirty="0">
              <a:latin typeface="Calibri"/>
              <a:cs typeface="Calibri"/>
            </a:endParaRPr>
          </a:p>
          <a:p>
            <a:pPr marL="1041400" marR="5080">
              <a:lnSpc>
                <a:spcPct val="100000"/>
              </a:lnSpc>
              <a:spcBef>
                <a:spcPts val="745"/>
              </a:spcBef>
            </a:pP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Maintenance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of 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the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product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quality</a:t>
            </a:r>
            <a:r>
              <a:rPr sz="1400" spc="-30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lang="fr-FR" sz="1400" spc="-30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over 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long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periods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352755" y="278383"/>
            <a:ext cx="479234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4400" spc="-10" dirty="0"/>
              <a:t>Value </a:t>
            </a:r>
            <a:r>
              <a:rPr lang="fr-FR" sz="4400" spc="-15" dirty="0"/>
              <a:t>proposition</a:t>
            </a:r>
            <a:endParaRPr sz="4400" dirty="0"/>
          </a:p>
        </p:txBody>
      </p:sp>
      <p:sp>
        <p:nvSpPr>
          <p:cNvPr id="47" name="object 47"/>
          <p:cNvSpPr txBox="1"/>
          <p:nvPr/>
        </p:nvSpPr>
        <p:spPr>
          <a:xfrm>
            <a:off x="345440" y="1341500"/>
            <a:ext cx="4803140" cy="109220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395"/>
              </a:spcBef>
            </a:pPr>
            <a:r>
              <a:rPr sz="2500" spc="-10" dirty="0">
                <a:latin typeface="Calibri Light"/>
                <a:cs typeface="Calibri Light"/>
              </a:rPr>
              <a:t>Design</a:t>
            </a:r>
            <a:r>
              <a:rPr sz="2500" spc="-5" dirty="0">
                <a:latin typeface="Calibri Light"/>
                <a:cs typeface="Calibri Light"/>
              </a:rPr>
              <a:t> </a:t>
            </a:r>
            <a:r>
              <a:rPr lang="fr-FR" sz="2500" spc="-10" dirty="0">
                <a:latin typeface="Calibri Light"/>
                <a:cs typeface="Calibri Light"/>
              </a:rPr>
              <a:t>a</a:t>
            </a:r>
            <a:r>
              <a:rPr sz="2500" spc="-10" dirty="0" err="1">
                <a:latin typeface="Calibri Light"/>
                <a:cs typeface="Calibri Light"/>
              </a:rPr>
              <a:t>nd</a:t>
            </a:r>
            <a:r>
              <a:rPr sz="2500" spc="-5" dirty="0">
                <a:latin typeface="Calibri Light"/>
                <a:cs typeface="Calibri Light"/>
              </a:rPr>
              <a:t> </a:t>
            </a:r>
            <a:r>
              <a:rPr sz="2500" spc="-15" dirty="0">
                <a:latin typeface="Calibri Light"/>
                <a:cs typeface="Calibri Light"/>
              </a:rPr>
              <a:t>commercialize</a:t>
            </a:r>
            <a:r>
              <a:rPr sz="2500" spc="540" dirty="0">
                <a:latin typeface="Calibri Light"/>
                <a:cs typeface="Calibri Light"/>
              </a:rPr>
              <a:t> </a:t>
            </a:r>
            <a:r>
              <a:rPr sz="2500" spc="-5" dirty="0">
                <a:latin typeface="Calibri Light"/>
                <a:cs typeface="Calibri Light"/>
              </a:rPr>
              <a:t>of the</a:t>
            </a:r>
            <a:r>
              <a:rPr sz="2500" spc="-555" dirty="0">
                <a:latin typeface="Calibri Light"/>
                <a:cs typeface="Calibri Light"/>
              </a:rPr>
              <a:t> </a:t>
            </a:r>
            <a:r>
              <a:rPr sz="2500" spc="-5" dirty="0">
                <a:latin typeface="Calibri Light"/>
                <a:cs typeface="Calibri Light"/>
              </a:rPr>
              <a:t>solutions </a:t>
            </a:r>
            <a:r>
              <a:rPr sz="2500" spc="-15" dirty="0">
                <a:latin typeface="Calibri Light"/>
                <a:cs typeface="Calibri Light"/>
              </a:rPr>
              <a:t>allowing </a:t>
            </a:r>
            <a:r>
              <a:rPr sz="2500" dirty="0">
                <a:latin typeface="Calibri Light"/>
                <a:cs typeface="Calibri Light"/>
              </a:rPr>
              <a:t>storage </a:t>
            </a:r>
            <a:r>
              <a:rPr sz="2500" spc="-5" dirty="0">
                <a:latin typeface="Calibri Light"/>
                <a:cs typeface="Calibri Light"/>
              </a:rPr>
              <a:t>in</a:t>
            </a:r>
            <a:r>
              <a:rPr sz="2500" spc="-20" dirty="0">
                <a:latin typeface="Calibri Light"/>
                <a:cs typeface="Calibri Light"/>
              </a:rPr>
              <a:t>​</a:t>
            </a:r>
            <a:r>
              <a:rPr sz="2500" dirty="0">
                <a:latin typeface="Calibri Light"/>
                <a:cs typeface="Calibri Light"/>
              </a:rPr>
              <a:t> </a:t>
            </a:r>
            <a:r>
              <a:rPr sz="2500" spc="-5" dirty="0">
                <a:latin typeface="Calibri Light"/>
                <a:cs typeface="Calibri Light"/>
              </a:rPr>
              <a:t>modules</a:t>
            </a:r>
            <a:r>
              <a:rPr sz="2500" dirty="0">
                <a:latin typeface="Calibri Light"/>
                <a:cs typeface="Calibri Light"/>
              </a:rPr>
              <a:t> </a:t>
            </a:r>
            <a:r>
              <a:rPr sz="2500" spc="-5" dirty="0">
                <a:latin typeface="Calibri Light"/>
                <a:cs typeface="Calibri Light"/>
              </a:rPr>
              <a:t>under </a:t>
            </a:r>
            <a:r>
              <a:rPr sz="2500" spc="-10" dirty="0">
                <a:latin typeface="Calibri Light"/>
                <a:cs typeface="Calibri Light"/>
              </a:rPr>
              <a:t>atmosphere</a:t>
            </a:r>
            <a:r>
              <a:rPr sz="2500" dirty="0">
                <a:latin typeface="Calibri Light"/>
                <a:cs typeface="Calibri Light"/>
              </a:rPr>
              <a:t> </a:t>
            </a:r>
            <a:r>
              <a:rPr sz="2500" spc="-20" dirty="0">
                <a:latin typeface="Calibri Light"/>
                <a:cs typeface="Calibri Light"/>
              </a:rPr>
              <a:t>controlled.</a:t>
            </a:r>
            <a:endParaRPr sz="2500" dirty="0">
              <a:latin typeface="Calibri Light"/>
              <a:cs typeface="Calibri Light"/>
            </a:endParaRPr>
          </a:p>
        </p:txBody>
      </p:sp>
      <p:pic>
        <p:nvPicPr>
          <p:cNvPr id="48" name="object 4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2427732"/>
            <a:ext cx="4919471" cy="3270504"/>
          </a:xfrm>
          <a:prstGeom prst="rect">
            <a:avLst/>
          </a:prstGeom>
        </p:spPr>
      </p:pic>
      <p:sp>
        <p:nvSpPr>
          <p:cNvPr id="49" name="object 49"/>
          <p:cNvSpPr txBox="1"/>
          <p:nvPr/>
        </p:nvSpPr>
        <p:spPr>
          <a:xfrm>
            <a:off x="11250168" y="6601764"/>
            <a:ext cx="1536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6036" y="340867"/>
            <a:ext cx="768116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Our</a:t>
            </a:r>
            <a:r>
              <a:rPr sz="4000" spc="-20" dirty="0"/>
              <a:t> </a:t>
            </a:r>
            <a:r>
              <a:rPr sz="4000" spc="-10" dirty="0"/>
              <a:t>modules</a:t>
            </a:r>
            <a:endParaRPr sz="40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99682" y="3133702"/>
            <a:ext cx="1375280" cy="105580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36618" y="2336908"/>
            <a:ext cx="1442787" cy="119202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487916" y="5213350"/>
            <a:ext cx="2160905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The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modules 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are washable</a:t>
            </a:r>
            <a:endParaRPr sz="1400" dirty="0">
              <a:latin typeface="Calibri"/>
              <a:cs typeface="Calibri"/>
            </a:endParaRPr>
          </a:p>
          <a:p>
            <a:pPr marL="12700" marR="160655">
              <a:lnSpc>
                <a:spcPct val="100000"/>
              </a:lnSpc>
            </a:pP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waterproof 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and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Calibri"/>
                <a:cs typeface="Calibri"/>
              </a:rPr>
              <a:t>reusable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.</a:t>
            </a:r>
            <a:r>
              <a:rPr sz="1400" spc="-25" dirty="0">
                <a:solidFill>
                  <a:srgbClr val="7E7E7E"/>
                </a:solidFill>
                <a:latin typeface="Calibri"/>
                <a:cs typeface="Calibri"/>
              </a:rPr>
              <a:t>​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Their</a:t>
            </a:r>
            <a:r>
              <a:rPr sz="14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duration</a:t>
            </a:r>
            <a:r>
              <a:rPr sz="14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Calibri"/>
                <a:cs typeface="Calibri"/>
              </a:rPr>
              <a:t>of life </a:t>
            </a:r>
            <a:r>
              <a:rPr sz="1400" spc="-10" dirty="0">
                <a:solidFill>
                  <a:srgbClr val="7E7E7E"/>
                </a:solidFill>
                <a:latin typeface="Calibri"/>
                <a:cs typeface="Calibri"/>
              </a:rPr>
              <a:t>is</a:t>
            </a:r>
            <a:r>
              <a:rPr sz="1400" spc="-3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Calibri"/>
                <a:cs typeface="Calibri"/>
              </a:rPr>
              <a:t>more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Calibri"/>
                <a:cs typeface="Calibri"/>
              </a:rPr>
              <a:t>of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Calibri"/>
                <a:cs typeface="Calibri"/>
              </a:rPr>
              <a:t>15</a:t>
            </a:r>
            <a:r>
              <a:rPr sz="1400" b="1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Calibri"/>
                <a:cs typeface="Calibri"/>
              </a:rPr>
              <a:t>years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.</a:t>
            </a:r>
            <a:endParaRPr sz="14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04001" y="2869514"/>
            <a:ext cx="619760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b="1" dirty="0">
                <a:solidFill>
                  <a:srgbClr val="96C22D"/>
                </a:solidFill>
                <a:latin typeface="Arial"/>
                <a:cs typeface="Arial"/>
              </a:rPr>
              <a:t>+</a:t>
            </a:r>
            <a:endParaRPr sz="8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59443" y="2819476"/>
            <a:ext cx="619760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b="1" dirty="0">
                <a:solidFill>
                  <a:srgbClr val="96C22D"/>
                </a:solidFill>
                <a:latin typeface="Arial"/>
                <a:cs typeface="Arial"/>
              </a:rPr>
              <a:t>=</a:t>
            </a:r>
            <a:endParaRPr sz="80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06483" y="2962655"/>
            <a:ext cx="2412492" cy="129692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12852" y="1376298"/>
            <a:ext cx="1103731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T</a:t>
            </a:r>
            <a:r>
              <a:rPr lang="fr-FR" sz="1800" b="1" spc="-5" dirty="0" err="1">
                <a:latin typeface="Calibri"/>
                <a:cs typeface="Calibri"/>
              </a:rPr>
              <a:t>he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stored </a:t>
            </a:r>
            <a:r>
              <a:rPr sz="1800" b="1" spc="-10" dirty="0">
                <a:latin typeface="Calibri"/>
                <a:cs typeface="Calibri"/>
              </a:rPr>
              <a:t>product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create </a:t>
            </a:r>
            <a:r>
              <a:rPr sz="1800" b="1" dirty="0">
                <a:latin typeface="Calibri"/>
                <a:cs typeface="Calibri"/>
              </a:rPr>
              <a:t>your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own </a:t>
            </a:r>
            <a:r>
              <a:rPr sz="1800" b="1" spc="-5" dirty="0">
                <a:latin typeface="Calibri"/>
                <a:cs typeface="Calibri"/>
              </a:rPr>
              <a:t>atmosphere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controlled </a:t>
            </a:r>
            <a:r>
              <a:rPr sz="1800" b="1" spc="-10" dirty="0">
                <a:latin typeface="Calibri"/>
                <a:cs typeface="Calibri"/>
              </a:rPr>
              <a:t>by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has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his </a:t>
            </a:r>
            <a:r>
              <a:rPr sz="1800" b="1" spc="-10" dirty="0">
                <a:latin typeface="Calibri"/>
                <a:cs typeface="Calibri"/>
              </a:rPr>
              <a:t>breathing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and </a:t>
            </a:r>
            <a:r>
              <a:rPr sz="1800" b="1" dirty="0">
                <a:latin typeface="Calibri"/>
                <a:cs typeface="Calibri"/>
              </a:rPr>
              <a:t>the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technology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JANNY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M</a:t>
            </a:r>
            <a:r>
              <a:rPr lang="fr-FR" sz="1800" b="1" spc="-5" dirty="0">
                <a:latin typeface="Calibri"/>
                <a:cs typeface="Calibri"/>
              </a:rPr>
              <a:t>T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8224" y="2199132"/>
            <a:ext cx="2977896" cy="269138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12852" y="5188965"/>
            <a:ext cx="3110230" cy="1366143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285"/>
              </a:spcBef>
            </a:pPr>
            <a:r>
              <a:rPr sz="1600" dirty="0">
                <a:solidFill>
                  <a:srgbClr val="7E7E7E"/>
                </a:solidFill>
                <a:latin typeface="Calibri"/>
                <a:cs typeface="Calibri"/>
              </a:rPr>
              <a:t>there</a:t>
            </a:r>
            <a:r>
              <a:rPr sz="16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membrane</a:t>
            </a: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Janny </a:t>
            </a: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MT</a:t>
            </a:r>
            <a:r>
              <a:rPr sz="16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C00000"/>
                </a:solidFill>
                <a:latin typeface="Calibri"/>
                <a:cs typeface="Calibri"/>
              </a:rPr>
              <a:t>optimizes</a:t>
            </a:r>
            <a:r>
              <a:rPr sz="1600" b="1" spc="-350" dirty="0">
                <a:solidFill>
                  <a:srgbClr val="C00000"/>
                </a:solidFill>
                <a:latin typeface="Calibri"/>
                <a:cs typeface="Calibri"/>
              </a:rPr>
              <a:t> the </a:t>
            </a:r>
            <a:r>
              <a:rPr sz="1600" b="1" dirty="0">
                <a:solidFill>
                  <a:srgbClr val="C00000"/>
                </a:solidFill>
                <a:latin typeface="Calibri"/>
                <a:cs typeface="Calibri"/>
              </a:rPr>
              <a:t>O2 </a:t>
            </a:r>
            <a:r>
              <a:rPr sz="1600" b="1" spc="-5" dirty="0">
                <a:solidFill>
                  <a:srgbClr val="C00000"/>
                </a:solidFill>
                <a:latin typeface="Calibri"/>
                <a:cs typeface="Calibri"/>
              </a:rPr>
              <a:t>– CO2 </a:t>
            </a:r>
            <a:r>
              <a:rPr sz="1600" b="1" spc="-20" dirty="0">
                <a:solidFill>
                  <a:srgbClr val="C00000"/>
                </a:solidFill>
                <a:latin typeface="Calibri"/>
                <a:cs typeface="Calibri"/>
              </a:rPr>
              <a:t>balance</a:t>
            </a:r>
            <a:r>
              <a:rPr sz="1600" b="1" spc="3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and </a:t>
            </a:r>
            <a:r>
              <a:rPr sz="1600" spc="-20" dirty="0">
                <a:solidFill>
                  <a:srgbClr val="7E7E7E"/>
                </a:solidFill>
                <a:latin typeface="Calibri"/>
                <a:cs typeface="Calibri"/>
              </a:rPr>
              <a:t>waterproofing</a:t>
            </a:r>
            <a:r>
              <a:rPr sz="160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of the module allows freshness </a:t>
            </a: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and </a:t>
            </a: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weight </a:t>
            </a:r>
            <a:r>
              <a:rPr sz="1600" spc="-15" dirty="0">
                <a:solidFill>
                  <a:srgbClr val="7E7E7E"/>
                </a:solidFill>
                <a:latin typeface="Calibri"/>
                <a:cs typeface="Calibri"/>
              </a:rPr>
              <a:t>to </a:t>
            </a: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be maintained </a:t>
            </a:r>
            <a:r>
              <a:rPr sz="1600" dirty="0">
                <a:solidFill>
                  <a:srgbClr val="7E7E7E"/>
                </a:solidFill>
                <a:latin typeface="Calibri"/>
                <a:cs typeface="Calibri"/>
              </a:rPr>
              <a:t>( </a:t>
            </a:r>
            <a:r>
              <a:rPr sz="1600" spc="-15" dirty="0">
                <a:solidFill>
                  <a:srgbClr val="7E7E7E"/>
                </a:solidFill>
                <a:latin typeface="Calibri"/>
                <a:cs typeface="Calibri"/>
              </a:rPr>
              <a:t>weight </a:t>
            </a: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loss </a:t>
            </a: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&lt;</a:t>
            </a:r>
            <a:r>
              <a:rPr sz="16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1%)</a:t>
            </a:r>
            <a:r>
              <a:rPr sz="16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by</a:t>
            </a:r>
            <a:r>
              <a:rPr sz="16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C00000"/>
                </a:solidFill>
                <a:latin typeface="Calibri"/>
                <a:cs typeface="Calibri"/>
              </a:rPr>
              <a:t>Hygrometry</a:t>
            </a:r>
            <a:r>
              <a:rPr sz="1600" b="1" spc="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Calibri"/>
                <a:cs typeface="Calibri"/>
              </a:rPr>
              <a:t>optimal </a:t>
            </a:r>
            <a:r>
              <a:rPr sz="1600" spc="-5" dirty="0">
                <a:solidFill>
                  <a:srgbClr val="C00000"/>
                </a:solidFill>
                <a:latin typeface="Calibri"/>
                <a:cs typeface="Calibri"/>
              </a:rPr>
              <a:t>.</a:t>
            </a:r>
            <a:endParaRPr sz="16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250168" y="6601764"/>
            <a:ext cx="1536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56748" y="5213350"/>
            <a:ext cx="4294505" cy="11544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Best</a:t>
            </a:r>
            <a:r>
              <a:rPr sz="1600" spc="1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quality</a:t>
            </a:r>
            <a:r>
              <a:rPr sz="1600" spc="1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of</a:t>
            </a:r>
            <a:r>
              <a:rPr sz="1600" spc="1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7E7E7E"/>
                </a:solidFill>
                <a:latin typeface="Calibri"/>
                <a:cs typeface="Calibri"/>
              </a:rPr>
              <a:t>storage</a:t>
            </a:r>
            <a:r>
              <a:rPr sz="1600" spc="1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grace</a:t>
            </a:r>
            <a:r>
              <a:rPr sz="1600" spc="1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has</a:t>
            </a:r>
            <a:r>
              <a:rPr sz="1600" spc="1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7E7E7E"/>
                </a:solidFill>
                <a:latin typeface="Calibri"/>
                <a:cs typeface="Calibri"/>
              </a:rPr>
              <a:t>the adjustment</a:t>
            </a:r>
            <a:endParaRPr sz="1600" dirty="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simultaneous</a:t>
            </a:r>
            <a:r>
              <a:rPr sz="1600"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of the</a:t>
            </a:r>
            <a:r>
              <a:rPr sz="160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3</a:t>
            </a:r>
            <a:r>
              <a:rPr sz="16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pillars </a:t>
            </a: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of</a:t>
            </a: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7E7E7E"/>
                </a:solidFill>
                <a:latin typeface="Calibri"/>
                <a:cs typeface="Calibri"/>
              </a:rPr>
              <a:t>there</a:t>
            </a:r>
            <a:r>
              <a:rPr sz="160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conservation</a:t>
            </a:r>
            <a:r>
              <a:rPr sz="16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:</a:t>
            </a:r>
            <a:endParaRPr sz="1600" dirty="0">
              <a:latin typeface="Calibri"/>
              <a:cs typeface="Calibri"/>
            </a:endParaRPr>
          </a:p>
          <a:p>
            <a:pPr marL="1196975" indent="-63500">
              <a:lnSpc>
                <a:spcPct val="100000"/>
              </a:lnSpc>
              <a:spcBef>
                <a:spcPts val="10"/>
              </a:spcBef>
              <a:buSzPct val="92857"/>
              <a:buFont typeface="Arial MT"/>
              <a:buChar char="•"/>
              <a:tabLst>
                <a:tab pos="1197610" algn="l"/>
              </a:tabLst>
            </a:pPr>
            <a:r>
              <a:rPr sz="1400" spc="-20" dirty="0">
                <a:solidFill>
                  <a:srgbClr val="C00000"/>
                </a:solidFill>
                <a:latin typeface="Calibri"/>
                <a:cs typeface="Calibri"/>
              </a:rPr>
              <a:t>Temperature</a:t>
            </a:r>
            <a:endParaRPr sz="1400" dirty="0">
              <a:solidFill>
                <a:srgbClr val="C00000"/>
              </a:solidFill>
              <a:latin typeface="Calibri"/>
              <a:cs typeface="Calibri"/>
            </a:endParaRPr>
          </a:p>
          <a:p>
            <a:pPr marL="1196975" indent="-63500">
              <a:lnSpc>
                <a:spcPct val="100000"/>
              </a:lnSpc>
              <a:buSzPct val="92857"/>
              <a:buFont typeface="Arial MT"/>
              <a:buChar char="•"/>
              <a:tabLst>
                <a:tab pos="1197610" algn="l"/>
              </a:tabLst>
            </a:pP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Relative humidity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​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​​</a:t>
            </a:r>
            <a:r>
              <a:rPr sz="1400" spc="-15" dirty="0">
                <a:solidFill>
                  <a:srgbClr val="C00000"/>
                </a:solidFill>
                <a:latin typeface="Calibri"/>
                <a:cs typeface="Calibri"/>
              </a:rPr>
              <a:t>​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​</a:t>
            </a:r>
            <a:r>
              <a:rPr sz="1400" spc="-25" dirty="0">
                <a:solidFill>
                  <a:srgbClr val="C00000"/>
                </a:solidFill>
                <a:latin typeface="Calibri"/>
                <a:cs typeface="Calibri"/>
              </a:rPr>
              <a:t>​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​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​</a:t>
            </a:r>
            <a:r>
              <a:rPr sz="1400" spc="-15" dirty="0">
                <a:solidFill>
                  <a:srgbClr val="C00000"/>
                </a:solidFill>
                <a:latin typeface="Calibri"/>
                <a:cs typeface="Calibri"/>
              </a:rPr>
              <a:t>​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​</a:t>
            </a:r>
            <a:r>
              <a:rPr sz="1400" spc="-15" dirty="0">
                <a:solidFill>
                  <a:srgbClr val="C00000"/>
                </a:solidFill>
                <a:latin typeface="Calibri"/>
                <a:cs typeface="Calibri"/>
              </a:rPr>
              <a:t>​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​</a:t>
            </a:r>
          </a:p>
          <a:p>
            <a:pPr marL="1196975" indent="-63500">
              <a:lnSpc>
                <a:spcPct val="100000"/>
              </a:lnSpc>
              <a:buSzPct val="92857"/>
              <a:buFont typeface="Arial MT"/>
              <a:buChar char="•"/>
              <a:tabLst>
                <a:tab pos="1197610" algn="l"/>
              </a:tabLst>
            </a:pP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Balance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C00000"/>
                </a:solidFill>
                <a:latin typeface="Calibri"/>
                <a:cs typeface="Calibri"/>
              </a:rPr>
              <a:t>O2</a:t>
            </a:r>
            <a:r>
              <a:rPr sz="1350" spc="7" baseline="-21604" dirty="0">
                <a:solidFill>
                  <a:srgbClr val="C00000"/>
                </a:solidFill>
                <a:latin typeface="Calibri"/>
                <a:cs typeface="Calibri"/>
              </a:rPr>
              <a:t>​</a:t>
            </a:r>
            <a:r>
              <a:rPr sz="1350" spc="120" baseline="-21604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/</a:t>
            </a:r>
            <a:r>
              <a:rPr sz="1400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CO2</a:t>
            </a:r>
            <a:r>
              <a:rPr sz="1350" spc="-7" baseline="-21604" dirty="0">
                <a:solidFill>
                  <a:srgbClr val="C00000"/>
                </a:solidFill>
                <a:latin typeface="Calibri"/>
                <a:cs typeface="Calibri"/>
              </a:rPr>
              <a:t>​</a:t>
            </a:r>
            <a:endParaRPr sz="1350" baseline="-21604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24B1949-09A2-4F39-7CB3-5808587A99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19" y="3666268"/>
            <a:ext cx="1913709" cy="1272413"/>
          </a:xfrm>
          <a:prstGeom prst="rect">
            <a:avLst/>
          </a:prstGeom>
        </p:spPr>
      </p:pic>
      <p:sp>
        <p:nvSpPr>
          <p:cNvPr id="16" name="Flèche : courbe vers la droite 15">
            <a:extLst>
              <a:ext uri="{FF2B5EF4-FFF2-40B4-BE49-F238E27FC236}">
                <a16:creationId xmlns:a16="http://schemas.microsoft.com/office/drawing/2014/main" xmlns="" id="{CA04E2CA-9AB2-39D9-A6D8-04633B7C6872}"/>
              </a:ext>
            </a:extLst>
          </p:cNvPr>
          <p:cNvSpPr/>
          <p:nvPr/>
        </p:nvSpPr>
        <p:spPr>
          <a:xfrm>
            <a:off x="3693160" y="3133702"/>
            <a:ext cx="421485" cy="931644"/>
          </a:xfrm>
          <a:prstGeom prst="curvedRightArrow">
            <a:avLst>
              <a:gd name="adj1" fmla="val 25000"/>
              <a:gd name="adj2" fmla="val 50000"/>
              <a:gd name="adj3" fmla="val 27487"/>
            </a:avLst>
          </a:prstGeom>
          <a:solidFill>
            <a:schemeClr val="accent3">
              <a:lumMod val="20000"/>
              <a:lumOff val="80000"/>
            </a:schemeClr>
          </a:solidFill>
          <a:ln w="63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674620" y="1063752"/>
            <a:ext cx="4758055" cy="5781040"/>
          </a:xfrm>
          <a:custGeom>
            <a:avLst/>
            <a:gdLst/>
            <a:ahLst/>
            <a:cxnLst/>
            <a:rect l="l" t="t" r="r" b="b"/>
            <a:pathLst>
              <a:path w="4758055" h="5781040">
                <a:moveTo>
                  <a:pt x="4757928" y="0"/>
                </a:moveTo>
                <a:lnTo>
                  <a:pt x="0" y="0"/>
                </a:lnTo>
                <a:lnTo>
                  <a:pt x="0" y="5780532"/>
                </a:lnTo>
                <a:lnTo>
                  <a:pt x="4757928" y="5780532"/>
                </a:lnTo>
                <a:lnTo>
                  <a:pt x="475792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9986" y="278383"/>
            <a:ext cx="9684614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" dirty="0"/>
              <a:t>Concept </a:t>
            </a:r>
            <a:r>
              <a:rPr sz="4400" dirty="0"/>
              <a:t>:</a:t>
            </a:r>
            <a:r>
              <a:rPr sz="4400" spc="-10" dirty="0"/>
              <a:t> </a:t>
            </a:r>
            <a:r>
              <a:rPr lang="fr-FR" sz="4400" spc="-25" dirty="0"/>
              <a:t>Controlled </a:t>
            </a:r>
            <a:r>
              <a:rPr sz="4400" spc="-15" dirty="0"/>
              <a:t>atmosphere</a:t>
            </a:r>
            <a:endParaRPr sz="4400" dirty="0"/>
          </a:p>
        </p:txBody>
      </p:sp>
      <p:sp>
        <p:nvSpPr>
          <p:cNvPr id="6" name="object 6"/>
          <p:cNvSpPr txBox="1"/>
          <p:nvPr/>
        </p:nvSpPr>
        <p:spPr>
          <a:xfrm>
            <a:off x="3239516" y="1435734"/>
            <a:ext cx="3692525" cy="19379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MAINTAIN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THERE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FRESHNESS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OF THE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FRUITS</a:t>
            </a:r>
            <a:endParaRPr sz="1400" dirty="0">
              <a:latin typeface="Calibri"/>
              <a:cs typeface="Calibri"/>
            </a:endParaRPr>
          </a:p>
          <a:p>
            <a:pPr marL="48895" algn="ctr">
              <a:lnSpc>
                <a:spcPct val="100000"/>
              </a:lnSpc>
            </a:pPr>
            <a:r>
              <a:rPr sz="1400" b="1" dirty="0">
                <a:latin typeface="Calibri"/>
                <a:cs typeface="Calibri"/>
              </a:rPr>
              <a:t>AND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VEGETABLES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VIA </a:t>
            </a:r>
            <a:r>
              <a:rPr sz="1400" b="1" spc="-30" dirty="0">
                <a:latin typeface="Calibri"/>
                <a:cs typeface="Calibri"/>
              </a:rPr>
              <a:t>OPTIMIZATION</a:t>
            </a:r>
            <a:endParaRPr sz="1400" dirty="0">
              <a:latin typeface="Calibri"/>
              <a:cs typeface="Calibri"/>
            </a:endParaRPr>
          </a:p>
          <a:p>
            <a:pPr marL="51435" algn="ctr">
              <a:lnSpc>
                <a:spcPct val="100000"/>
              </a:lnSpc>
            </a:pPr>
            <a:r>
              <a:rPr sz="140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OF</a:t>
            </a:r>
            <a:r>
              <a:rPr sz="1400" b="1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TWO </a:t>
            </a:r>
            <a:r>
              <a:rPr sz="14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PROCESSES</a:t>
            </a:r>
            <a:r>
              <a:rPr sz="1400" b="1" u="heavy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:</a:t>
            </a:r>
            <a:endParaRPr lang="fr-FR" sz="1400" b="1" dirty="0">
              <a:latin typeface="Calibri"/>
              <a:cs typeface="Calibri"/>
            </a:endParaRPr>
          </a:p>
          <a:p>
            <a:pPr marL="51435" algn="ctr">
              <a:lnSpc>
                <a:spcPct val="100000"/>
              </a:lnSpc>
            </a:pPr>
            <a:endParaRPr lang="fr-FR" sz="800" b="1" dirty="0">
              <a:latin typeface="Calibri"/>
              <a:cs typeface="Calibri"/>
            </a:endParaRPr>
          </a:p>
          <a:p>
            <a:pPr marL="51435" algn="ctr">
              <a:lnSpc>
                <a:spcPct val="100000"/>
              </a:lnSpc>
            </a:pPr>
            <a:endParaRPr sz="1200" dirty="0">
              <a:latin typeface="Calibri"/>
              <a:cs typeface="Calibri"/>
            </a:endParaRPr>
          </a:p>
          <a:p>
            <a:pPr marL="167640" marR="322580">
              <a:lnSpc>
                <a:spcPct val="155700"/>
              </a:lnSpc>
              <a:spcBef>
                <a:spcPts val="850"/>
              </a:spcBef>
            </a:pPr>
            <a:r>
              <a:rPr sz="1800" spc="-5" dirty="0">
                <a:latin typeface="Calibri"/>
                <a:cs typeface="Calibri"/>
              </a:rPr>
              <a:t>Slow-down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their </a:t>
            </a:r>
            <a:r>
              <a:rPr sz="1800" spc="-15" dirty="0">
                <a:latin typeface="Calibri"/>
                <a:cs typeface="Calibri"/>
              </a:rPr>
              <a:t>breathing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Limitation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 </a:t>
            </a:r>
            <a:r>
              <a:rPr sz="1800" spc="-5" dirty="0">
                <a:latin typeface="Calibri"/>
                <a:cs typeface="Calibri"/>
              </a:rPr>
              <a:t>the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loss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weight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43190" y="1372311"/>
            <a:ext cx="4144010" cy="21386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0489">
              <a:lnSpc>
                <a:spcPct val="100000"/>
              </a:lnSpc>
              <a:spcBef>
                <a:spcPts val="105"/>
              </a:spcBef>
            </a:pPr>
            <a:r>
              <a:rPr sz="2000" b="1" spc="-15" dirty="0">
                <a:latin typeface="Calibri"/>
                <a:cs typeface="Calibri"/>
              </a:rPr>
              <a:t>APPLICATION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: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50" dirty="0">
              <a:latin typeface="Calibri"/>
              <a:cs typeface="Calibri"/>
            </a:endParaRPr>
          </a:p>
          <a:p>
            <a:pPr marL="190500" indent="-178435">
              <a:lnSpc>
                <a:spcPct val="100000"/>
              </a:lnSpc>
              <a:spcBef>
                <a:spcPts val="5"/>
              </a:spcBef>
              <a:buSzPct val="138888"/>
              <a:buFont typeface="Arial MT"/>
              <a:buChar char="•"/>
              <a:tabLst>
                <a:tab pos="191135" algn="l"/>
              </a:tabLst>
            </a:pPr>
            <a:r>
              <a:rPr sz="1800" spc="-5" dirty="0">
                <a:latin typeface="Calibri"/>
                <a:cs typeface="Calibri"/>
              </a:rPr>
              <a:t>Conservation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 the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fruits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and vegetables</a:t>
            </a:r>
            <a:endParaRPr sz="1800" dirty="0">
              <a:latin typeface="Calibri"/>
              <a:cs typeface="Calibri"/>
            </a:endParaRPr>
          </a:p>
          <a:p>
            <a:pPr marL="190500" indent="-178435">
              <a:lnSpc>
                <a:spcPct val="100000"/>
              </a:lnSpc>
              <a:spcBef>
                <a:spcPts val="1200"/>
              </a:spcBef>
              <a:buSzPct val="138888"/>
              <a:buFont typeface="Arial MT"/>
              <a:buChar char="•"/>
              <a:tabLst>
                <a:tab pos="191135" algn="l"/>
              </a:tabLst>
            </a:pPr>
            <a:r>
              <a:rPr sz="1800" spc="-10" dirty="0">
                <a:latin typeface="Calibri"/>
                <a:cs typeface="Calibri"/>
              </a:rPr>
              <a:t>Storage</a:t>
            </a:r>
            <a:endParaRPr sz="1800" dirty="0">
              <a:latin typeface="Calibri"/>
              <a:cs typeface="Calibri"/>
            </a:endParaRPr>
          </a:p>
          <a:p>
            <a:pPr marL="190500" indent="-178435">
              <a:lnSpc>
                <a:spcPct val="100000"/>
              </a:lnSpc>
              <a:spcBef>
                <a:spcPts val="1200"/>
              </a:spcBef>
              <a:buSzPct val="138888"/>
              <a:buFont typeface="Arial MT"/>
              <a:buChar char="•"/>
              <a:tabLst>
                <a:tab pos="191135" algn="l"/>
              </a:tabLst>
            </a:pPr>
            <a:r>
              <a:rPr sz="1800" spc="-20" dirty="0">
                <a:latin typeface="Calibri"/>
                <a:cs typeface="Calibri"/>
              </a:rPr>
              <a:t>Transportation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02521" y="2555785"/>
            <a:ext cx="283210" cy="810260"/>
          </a:xfrm>
          <a:custGeom>
            <a:avLst/>
            <a:gdLst/>
            <a:ahLst/>
            <a:cxnLst/>
            <a:rect l="l" t="t" r="r" b="b"/>
            <a:pathLst>
              <a:path w="283210" h="810260">
                <a:moveTo>
                  <a:pt x="142519" y="622236"/>
                </a:moveTo>
                <a:lnTo>
                  <a:pt x="142328" y="622198"/>
                </a:lnTo>
                <a:lnTo>
                  <a:pt x="139344" y="622261"/>
                </a:lnTo>
                <a:lnTo>
                  <a:pt x="142519" y="622236"/>
                </a:lnTo>
                <a:close/>
              </a:path>
              <a:path w="283210" h="810260">
                <a:moveTo>
                  <a:pt x="282638" y="669531"/>
                </a:moveTo>
                <a:lnTo>
                  <a:pt x="275450" y="625068"/>
                </a:lnTo>
                <a:lnTo>
                  <a:pt x="265747" y="606348"/>
                </a:lnTo>
                <a:lnTo>
                  <a:pt x="255397" y="586435"/>
                </a:lnTo>
                <a:lnTo>
                  <a:pt x="224802" y="555980"/>
                </a:lnTo>
                <a:lnTo>
                  <a:pt x="186067" y="536016"/>
                </a:lnTo>
                <a:lnTo>
                  <a:pt x="181724" y="535317"/>
                </a:lnTo>
                <a:lnTo>
                  <a:pt x="181724" y="732624"/>
                </a:lnTo>
                <a:lnTo>
                  <a:pt x="100914" y="732624"/>
                </a:lnTo>
                <a:lnTo>
                  <a:pt x="114427" y="690778"/>
                </a:lnTo>
                <a:lnTo>
                  <a:pt x="139827" y="672909"/>
                </a:lnTo>
                <a:lnTo>
                  <a:pt x="143687" y="670153"/>
                </a:lnTo>
                <a:lnTo>
                  <a:pt x="159131" y="645426"/>
                </a:lnTo>
                <a:lnTo>
                  <a:pt x="159118" y="639864"/>
                </a:lnTo>
                <a:lnTo>
                  <a:pt x="158699" y="637286"/>
                </a:lnTo>
                <a:lnTo>
                  <a:pt x="158521" y="636778"/>
                </a:lnTo>
                <a:lnTo>
                  <a:pt x="157099" y="632447"/>
                </a:lnTo>
                <a:lnTo>
                  <a:pt x="142633" y="622261"/>
                </a:lnTo>
                <a:lnTo>
                  <a:pt x="139344" y="622261"/>
                </a:lnTo>
                <a:lnTo>
                  <a:pt x="133413" y="622261"/>
                </a:lnTo>
                <a:lnTo>
                  <a:pt x="127749" y="623595"/>
                </a:lnTo>
                <a:lnTo>
                  <a:pt x="117055" y="628967"/>
                </a:lnTo>
                <a:lnTo>
                  <a:pt x="112014" y="632536"/>
                </a:lnTo>
                <a:lnTo>
                  <a:pt x="107594" y="636778"/>
                </a:lnTo>
                <a:lnTo>
                  <a:pt x="107594" y="617588"/>
                </a:lnTo>
                <a:lnTo>
                  <a:pt x="111874" y="613613"/>
                </a:lnTo>
                <a:lnTo>
                  <a:pt x="117005" y="610679"/>
                </a:lnTo>
                <a:lnTo>
                  <a:pt x="128638" y="607199"/>
                </a:lnTo>
                <a:lnTo>
                  <a:pt x="134899" y="606323"/>
                </a:lnTo>
                <a:lnTo>
                  <a:pt x="141198" y="606386"/>
                </a:lnTo>
                <a:lnTo>
                  <a:pt x="146469" y="606386"/>
                </a:lnTo>
                <a:lnTo>
                  <a:pt x="178333" y="630186"/>
                </a:lnTo>
                <a:lnTo>
                  <a:pt x="179349" y="635114"/>
                </a:lnTo>
                <a:lnTo>
                  <a:pt x="179209" y="645426"/>
                </a:lnTo>
                <a:lnTo>
                  <a:pt x="159092" y="679069"/>
                </a:lnTo>
                <a:lnTo>
                  <a:pt x="145135" y="688301"/>
                </a:lnTo>
                <a:lnTo>
                  <a:pt x="141185" y="690892"/>
                </a:lnTo>
                <a:lnTo>
                  <a:pt x="137731" y="693267"/>
                </a:lnTo>
                <a:lnTo>
                  <a:pt x="134594" y="695375"/>
                </a:lnTo>
                <a:lnTo>
                  <a:pt x="131635" y="697738"/>
                </a:lnTo>
                <a:lnTo>
                  <a:pt x="121500" y="713016"/>
                </a:lnTo>
                <a:lnTo>
                  <a:pt x="121539" y="715899"/>
                </a:lnTo>
                <a:lnTo>
                  <a:pt x="181698" y="715899"/>
                </a:lnTo>
                <a:lnTo>
                  <a:pt x="181724" y="732624"/>
                </a:lnTo>
                <a:lnTo>
                  <a:pt x="181724" y="535317"/>
                </a:lnTo>
                <a:lnTo>
                  <a:pt x="141427" y="528828"/>
                </a:lnTo>
                <a:lnTo>
                  <a:pt x="96621" y="536016"/>
                </a:lnTo>
                <a:lnTo>
                  <a:pt x="57835" y="556006"/>
                </a:lnTo>
                <a:lnTo>
                  <a:pt x="27254" y="586460"/>
                </a:lnTo>
                <a:lnTo>
                  <a:pt x="7200" y="625068"/>
                </a:lnTo>
                <a:lnTo>
                  <a:pt x="127" y="668731"/>
                </a:lnTo>
                <a:lnTo>
                  <a:pt x="101" y="670153"/>
                </a:lnTo>
                <a:lnTo>
                  <a:pt x="7200" y="714006"/>
                </a:lnTo>
                <a:lnTo>
                  <a:pt x="27266" y="752627"/>
                </a:lnTo>
                <a:lnTo>
                  <a:pt x="57861" y="783082"/>
                </a:lnTo>
                <a:lnTo>
                  <a:pt x="96647" y="803059"/>
                </a:lnTo>
                <a:lnTo>
                  <a:pt x="141312" y="810221"/>
                </a:lnTo>
                <a:lnTo>
                  <a:pt x="185991" y="803059"/>
                </a:lnTo>
                <a:lnTo>
                  <a:pt x="224777" y="783082"/>
                </a:lnTo>
                <a:lnTo>
                  <a:pt x="255371" y="752627"/>
                </a:lnTo>
                <a:lnTo>
                  <a:pt x="265760" y="732624"/>
                </a:lnTo>
                <a:lnTo>
                  <a:pt x="275437" y="714006"/>
                </a:lnTo>
                <a:lnTo>
                  <a:pt x="282638" y="669531"/>
                </a:lnTo>
                <a:close/>
              </a:path>
              <a:path w="283210" h="810260">
                <a:moveTo>
                  <a:pt x="282638" y="140703"/>
                </a:moveTo>
                <a:lnTo>
                  <a:pt x="275450" y="96240"/>
                </a:lnTo>
                <a:lnTo>
                  <a:pt x="255397" y="57607"/>
                </a:lnTo>
                <a:lnTo>
                  <a:pt x="224815" y="27152"/>
                </a:lnTo>
                <a:lnTo>
                  <a:pt x="186080" y="7188"/>
                </a:lnTo>
                <a:lnTo>
                  <a:pt x="156819" y="2489"/>
                </a:lnTo>
                <a:lnTo>
                  <a:pt x="156819" y="74079"/>
                </a:lnTo>
                <a:lnTo>
                  <a:pt x="156819" y="200431"/>
                </a:lnTo>
                <a:lnTo>
                  <a:pt x="135318" y="200431"/>
                </a:lnTo>
                <a:lnTo>
                  <a:pt x="135318" y="109651"/>
                </a:lnTo>
                <a:lnTo>
                  <a:pt x="135318" y="98221"/>
                </a:lnTo>
                <a:lnTo>
                  <a:pt x="107645" y="109651"/>
                </a:lnTo>
                <a:lnTo>
                  <a:pt x="107645" y="92557"/>
                </a:lnTo>
                <a:lnTo>
                  <a:pt x="109702" y="91986"/>
                </a:lnTo>
                <a:lnTo>
                  <a:pt x="111582" y="91414"/>
                </a:lnTo>
                <a:lnTo>
                  <a:pt x="118275" y="89115"/>
                </a:lnTo>
                <a:lnTo>
                  <a:pt x="121564" y="87782"/>
                </a:lnTo>
                <a:lnTo>
                  <a:pt x="124866" y="86385"/>
                </a:lnTo>
                <a:lnTo>
                  <a:pt x="128155" y="85051"/>
                </a:lnTo>
                <a:lnTo>
                  <a:pt x="134505" y="81775"/>
                </a:lnTo>
                <a:lnTo>
                  <a:pt x="136105" y="80911"/>
                </a:lnTo>
                <a:lnTo>
                  <a:pt x="137668" y="79997"/>
                </a:lnTo>
                <a:lnTo>
                  <a:pt x="139407" y="79108"/>
                </a:lnTo>
                <a:lnTo>
                  <a:pt x="141109" y="78117"/>
                </a:lnTo>
                <a:lnTo>
                  <a:pt x="144475" y="75958"/>
                </a:lnTo>
                <a:lnTo>
                  <a:pt x="146189" y="74968"/>
                </a:lnTo>
                <a:lnTo>
                  <a:pt x="147929" y="74079"/>
                </a:lnTo>
                <a:lnTo>
                  <a:pt x="156819" y="74079"/>
                </a:lnTo>
                <a:lnTo>
                  <a:pt x="156819" y="2489"/>
                </a:lnTo>
                <a:lnTo>
                  <a:pt x="141427" y="0"/>
                </a:lnTo>
                <a:lnTo>
                  <a:pt x="96621" y="7188"/>
                </a:lnTo>
                <a:lnTo>
                  <a:pt x="57835" y="27178"/>
                </a:lnTo>
                <a:lnTo>
                  <a:pt x="27254" y="57632"/>
                </a:lnTo>
                <a:lnTo>
                  <a:pt x="7200" y="96240"/>
                </a:lnTo>
                <a:lnTo>
                  <a:pt x="0" y="140703"/>
                </a:lnTo>
                <a:lnTo>
                  <a:pt x="7200" y="185178"/>
                </a:lnTo>
                <a:lnTo>
                  <a:pt x="27266" y="223799"/>
                </a:lnTo>
                <a:lnTo>
                  <a:pt x="57861" y="254254"/>
                </a:lnTo>
                <a:lnTo>
                  <a:pt x="96647" y="274231"/>
                </a:lnTo>
                <a:lnTo>
                  <a:pt x="141312" y="281393"/>
                </a:lnTo>
                <a:lnTo>
                  <a:pt x="185991" y="274231"/>
                </a:lnTo>
                <a:lnTo>
                  <a:pt x="224777" y="254254"/>
                </a:lnTo>
                <a:lnTo>
                  <a:pt x="255371" y="223799"/>
                </a:lnTo>
                <a:lnTo>
                  <a:pt x="267512" y="200431"/>
                </a:lnTo>
                <a:lnTo>
                  <a:pt x="275437" y="185178"/>
                </a:lnTo>
                <a:lnTo>
                  <a:pt x="282638" y="140703"/>
                </a:lnTo>
                <a:close/>
              </a:path>
            </a:pathLst>
          </a:custGeom>
          <a:solidFill>
            <a:srgbClr val="64A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250168" y="6601764"/>
            <a:ext cx="1536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5</a:t>
            </a:fld>
            <a:endParaRPr sz="1200">
              <a:latin typeface="Calibri"/>
              <a:cs typeface="Calibri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DFC7008-4577-F469-D3DB-03E6E233F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99" t="23333" r="15001" b="42686"/>
          <a:stretch/>
        </p:blipFill>
        <p:spPr>
          <a:xfrm>
            <a:off x="603656" y="3658986"/>
            <a:ext cx="10902544" cy="29770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42404" y="1580388"/>
            <a:ext cx="0" cy="5067300"/>
          </a:xfrm>
          <a:custGeom>
            <a:avLst/>
            <a:gdLst/>
            <a:ahLst/>
            <a:cxnLst/>
            <a:rect l="l" t="t" r="r" b="b"/>
            <a:pathLst>
              <a:path h="5067300">
                <a:moveTo>
                  <a:pt x="0" y="0"/>
                </a:moveTo>
                <a:lnTo>
                  <a:pt x="0" y="506730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9577" y="277113"/>
            <a:ext cx="59086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fr-FR" sz="4000" spc="-5" dirty="0"/>
              <a:t>Preservation</a:t>
            </a:r>
            <a:r>
              <a:rPr sz="4000" spc="-5" dirty="0"/>
              <a:t> </a:t>
            </a:r>
            <a:r>
              <a:rPr sz="4000" spc="-15" dirty="0"/>
              <a:t>opportunity​</a:t>
            </a:r>
            <a:endParaRPr sz="4000" dirty="0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1323" y="6286500"/>
            <a:ext cx="71627" cy="7315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3723" y="6286500"/>
            <a:ext cx="71627" cy="7315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6123" y="6286500"/>
            <a:ext cx="71627" cy="7315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63968" y="6687311"/>
            <a:ext cx="71627" cy="7162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6368" y="6687311"/>
            <a:ext cx="71627" cy="7162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68768" y="6687311"/>
            <a:ext cx="71627" cy="71628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0" y="1082039"/>
            <a:ext cx="6943725" cy="5775960"/>
            <a:chOff x="0" y="1082039"/>
            <a:chExt cx="6943725" cy="577596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82039"/>
              <a:ext cx="1930907" cy="577595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0" y="6458711"/>
              <a:ext cx="6943725" cy="399415"/>
            </a:xfrm>
            <a:custGeom>
              <a:avLst/>
              <a:gdLst/>
              <a:ahLst/>
              <a:cxnLst/>
              <a:rect l="l" t="t" r="r" b="b"/>
              <a:pathLst>
                <a:path w="6943725" h="399415">
                  <a:moveTo>
                    <a:pt x="6943344" y="0"/>
                  </a:moveTo>
                  <a:lnTo>
                    <a:pt x="0" y="0"/>
                  </a:lnTo>
                  <a:lnTo>
                    <a:pt x="0" y="399287"/>
                  </a:lnTo>
                  <a:lnTo>
                    <a:pt x="6943344" y="399287"/>
                  </a:lnTo>
                  <a:lnTo>
                    <a:pt x="6943344" y="0"/>
                  </a:lnTo>
                  <a:close/>
                </a:path>
              </a:pathLst>
            </a:custGeom>
            <a:solidFill>
              <a:srgbClr val="F1F8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1437111" y="6563664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67131" y="6476187"/>
            <a:ext cx="59436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latin typeface="Calibri"/>
                <a:cs typeface="Calibri"/>
              </a:rPr>
              <a:t>Extension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there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season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sale</a:t>
            </a:r>
            <a:r>
              <a:rPr sz="2000" b="1" spc="46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For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THE</a:t>
            </a:r>
            <a:r>
              <a:rPr sz="2000" b="1" spc="1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producers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1091183"/>
            <a:ext cx="12192000" cy="399415"/>
          </a:xfrm>
          <a:custGeom>
            <a:avLst/>
            <a:gdLst/>
            <a:ahLst/>
            <a:cxnLst/>
            <a:rect l="l" t="t" r="r" b="b"/>
            <a:pathLst>
              <a:path w="12192000" h="399415">
                <a:moveTo>
                  <a:pt x="12192000" y="0"/>
                </a:moveTo>
                <a:lnTo>
                  <a:pt x="0" y="0"/>
                </a:lnTo>
                <a:lnTo>
                  <a:pt x="0" y="399288"/>
                </a:lnTo>
                <a:lnTo>
                  <a:pt x="12192000" y="399288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8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090066" y="1107694"/>
            <a:ext cx="100095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+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10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years </a:t>
            </a:r>
            <a:r>
              <a:rPr sz="2000" b="1" dirty="0">
                <a:latin typeface="Calibri"/>
                <a:cs typeface="Calibri"/>
              </a:rPr>
              <a:t>of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R&amp;D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keep on going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For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operational </a:t>
            </a:r>
            <a:r>
              <a:rPr sz="2000" b="1" dirty="0">
                <a:latin typeface="Calibri"/>
                <a:cs typeface="Calibri"/>
              </a:rPr>
              <a:t>results</a:t>
            </a:r>
            <a:r>
              <a:rPr sz="2000" b="1" spc="-10" dirty="0">
                <a:latin typeface="Calibri"/>
                <a:cs typeface="Calibri"/>
              </a:rPr>
              <a:t>​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on</a:t>
            </a:r>
            <a:r>
              <a:rPr sz="2000" b="1" spc="4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+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45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fruits</a:t>
            </a:r>
            <a:r>
              <a:rPr sz="2000" b="1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And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vegetables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227F1FF6-976F-B8C1-3425-C3E10B435F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137" t="8889" r="16537" b="8333"/>
          <a:stretch/>
        </p:blipFill>
        <p:spPr>
          <a:xfrm>
            <a:off x="3469768" y="1467047"/>
            <a:ext cx="6943724" cy="494935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9596C7-0DDC-812E-779B-CB9BDCE21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xmlns="" id="{1D5427C2-14B0-04CE-C025-FB4EDAECFF93}"/>
              </a:ext>
            </a:extLst>
          </p:cNvPr>
          <p:cNvSpPr/>
          <p:nvPr/>
        </p:nvSpPr>
        <p:spPr>
          <a:xfrm>
            <a:off x="7042404" y="1580388"/>
            <a:ext cx="0" cy="5067300"/>
          </a:xfrm>
          <a:custGeom>
            <a:avLst/>
            <a:gdLst/>
            <a:ahLst/>
            <a:cxnLst/>
            <a:rect l="l" t="t" r="r" b="b"/>
            <a:pathLst>
              <a:path h="5067300">
                <a:moveTo>
                  <a:pt x="0" y="0"/>
                </a:moveTo>
                <a:lnTo>
                  <a:pt x="0" y="506730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xmlns="" id="{0A957C74-B22E-4B97-EEA9-645D44CB5F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9577" y="277113"/>
            <a:ext cx="59086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fr-FR" sz="4000" spc="-5" dirty="0"/>
              <a:t>Preservation</a:t>
            </a:r>
            <a:r>
              <a:rPr sz="4000" spc="-5" dirty="0"/>
              <a:t> </a:t>
            </a:r>
            <a:r>
              <a:rPr sz="4000" spc="-15" dirty="0"/>
              <a:t>opportunity​</a:t>
            </a:r>
            <a:endParaRPr sz="4000" dirty="0"/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xmlns="" id="{ABB32282-3623-9B12-C7EE-0AA3404945C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1323" y="6286500"/>
            <a:ext cx="71627" cy="73151"/>
          </a:xfrm>
          <a:prstGeom prst="rect">
            <a:avLst/>
          </a:prstGeom>
        </p:spPr>
      </p:pic>
      <p:pic>
        <p:nvPicPr>
          <p:cNvPr id="7" name="object 7">
            <a:extLst>
              <a:ext uri="{FF2B5EF4-FFF2-40B4-BE49-F238E27FC236}">
                <a16:creationId xmlns:a16="http://schemas.microsoft.com/office/drawing/2014/main" xmlns="" id="{B2DADD23-7241-F068-E721-16E4B14DB72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3723" y="6286500"/>
            <a:ext cx="71627" cy="73151"/>
          </a:xfrm>
          <a:prstGeom prst="rect">
            <a:avLst/>
          </a:prstGeom>
        </p:spPr>
      </p:pic>
      <p:pic>
        <p:nvPicPr>
          <p:cNvPr id="8" name="object 8">
            <a:extLst>
              <a:ext uri="{FF2B5EF4-FFF2-40B4-BE49-F238E27FC236}">
                <a16:creationId xmlns:a16="http://schemas.microsoft.com/office/drawing/2014/main" xmlns="" id="{73079F59-7923-1B5A-B646-948D295DE23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6123" y="6286500"/>
            <a:ext cx="71627" cy="73151"/>
          </a:xfrm>
          <a:prstGeom prst="rect">
            <a:avLst/>
          </a:prstGeom>
        </p:spPr>
      </p:pic>
      <p:pic>
        <p:nvPicPr>
          <p:cNvPr id="9" name="object 9">
            <a:extLst>
              <a:ext uri="{FF2B5EF4-FFF2-40B4-BE49-F238E27FC236}">
                <a16:creationId xmlns:a16="http://schemas.microsoft.com/office/drawing/2014/main" xmlns="" id="{5884B789-A693-7931-AB69-5BA254C097A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63968" y="6687311"/>
            <a:ext cx="71627" cy="71628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xmlns="" id="{CFBF8BA4-F80B-C542-0502-FB405AE613D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6368" y="6687311"/>
            <a:ext cx="71627" cy="71628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xmlns="" id="{39150749-9719-2358-1763-4EE6E852E53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68768" y="6687311"/>
            <a:ext cx="71627" cy="71628"/>
          </a:xfrm>
          <a:prstGeom prst="rect">
            <a:avLst/>
          </a:prstGeom>
        </p:spPr>
      </p:pic>
      <p:grpSp>
        <p:nvGrpSpPr>
          <p:cNvPr id="12" name="object 12">
            <a:extLst>
              <a:ext uri="{FF2B5EF4-FFF2-40B4-BE49-F238E27FC236}">
                <a16:creationId xmlns:a16="http://schemas.microsoft.com/office/drawing/2014/main" xmlns="" id="{0F9478FF-3401-D210-4B2B-6605B6E974E5}"/>
              </a:ext>
            </a:extLst>
          </p:cNvPr>
          <p:cNvGrpSpPr/>
          <p:nvPr/>
        </p:nvGrpSpPr>
        <p:grpSpPr>
          <a:xfrm>
            <a:off x="0" y="1082039"/>
            <a:ext cx="6943725" cy="5775960"/>
            <a:chOff x="0" y="1082039"/>
            <a:chExt cx="6943725" cy="5775960"/>
          </a:xfrm>
        </p:grpSpPr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xmlns="" id="{2D0162F6-E4F2-2943-860E-1B3BB694E23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82039"/>
              <a:ext cx="1930907" cy="5775958"/>
            </a:xfrm>
            <a:prstGeom prst="rect">
              <a:avLst/>
            </a:prstGeom>
          </p:spPr>
        </p:pic>
        <p:sp>
          <p:nvSpPr>
            <p:cNvPr id="14" name="object 14">
              <a:extLst>
                <a:ext uri="{FF2B5EF4-FFF2-40B4-BE49-F238E27FC236}">
                  <a16:creationId xmlns:a16="http://schemas.microsoft.com/office/drawing/2014/main" xmlns="" id="{5B48128B-7A28-C645-6126-ED4F6EFF71B0}"/>
                </a:ext>
              </a:extLst>
            </p:cNvPr>
            <p:cNvSpPr/>
            <p:nvPr/>
          </p:nvSpPr>
          <p:spPr>
            <a:xfrm>
              <a:off x="0" y="6458711"/>
              <a:ext cx="6943725" cy="399415"/>
            </a:xfrm>
            <a:custGeom>
              <a:avLst/>
              <a:gdLst/>
              <a:ahLst/>
              <a:cxnLst/>
              <a:rect l="l" t="t" r="r" b="b"/>
              <a:pathLst>
                <a:path w="6943725" h="399415">
                  <a:moveTo>
                    <a:pt x="6943344" y="0"/>
                  </a:moveTo>
                  <a:lnTo>
                    <a:pt x="0" y="0"/>
                  </a:lnTo>
                  <a:lnTo>
                    <a:pt x="0" y="399287"/>
                  </a:lnTo>
                  <a:lnTo>
                    <a:pt x="6943344" y="399287"/>
                  </a:lnTo>
                  <a:lnTo>
                    <a:pt x="6943344" y="0"/>
                  </a:lnTo>
                  <a:close/>
                </a:path>
              </a:pathLst>
            </a:custGeom>
            <a:solidFill>
              <a:srgbClr val="F1F8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>
            <a:extLst>
              <a:ext uri="{FF2B5EF4-FFF2-40B4-BE49-F238E27FC236}">
                <a16:creationId xmlns:a16="http://schemas.microsoft.com/office/drawing/2014/main" xmlns="" id="{EB0626A3-7E73-7775-1A81-87A53DA3B7FE}"/>
              </a:ext>
            </a:extLst>
          </p:cNvPr>
          <p:cNvSpPr txBox="1"/>
          <p:nvPr/>
        </p:nvSpPr>
        <p:spPr>
          <a:xfrm>
            <a:off x="11437111" y="6563664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xmlns="" id="{6AD7E649-4A39-704C-6158-AED1A1811654}"/>
              </a:ext>
            </a:extLst>
          </p:cNvPr>
          <p:cNvSpPr txBox="1"/>
          <p:nvPr/>
        </p:nvSpPr>
        <p:spPr>
          <a:xfrm>
            <a:off x="167131" y="6476187"/>
            <a:ext cx="59436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latin typeface="Calibri"/>
                <a:cs typeface="Calibri"/>
              </a:rPr>
              <a:t>Extension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there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season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sale</a:t>
            </a:r>
            <a:r>
              <a:rPr sz="2000" b="1" spc="46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For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THE</a:t>
            </a:r>
            <a:r>
              <a:rPr sz="2000" b="1" spc="1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producers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xmlns="" id="{A843E417-45D3-B269-288F-CF5068C208D1}"/>
              </a:ext>
            </a:extLst>
          </p:cNvPr>
          <p:cNvSpPr/>
          <p:nvPr/>
        </p:nvSpPr>
        <p:spPr>
          <a:xfrm>
            <a:off x="0" y="1091183"/>
            <a:ext cx="12192000" cy="399415"/>
          </a:xfrm>
          <a:custGeom>
            <a:avLst/>
            <a:gdLst/>
            <a:ahLst/>
            <a:cxnLst/>
            <a:rect l="l" t="t" r="r" b="b"/>
            <a:pathLst>
              <a:path w="12192000" h="399415">
                <a:moveTo>
                  <a:pt x="12192000" y="0"/>
                </a:moveTo>
                <a:lnTo>
                  <a:pt x="0" y="0"/>
                </a:lnTo>
                <a:lnTo>
                  <a:pt x="0" y="399288"/>
                </a:lnTo>
                <a:lnTo>
                  <a:pt x="12192000" y="399288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8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xmlns="" id="{142D3334-339E-836E-B84A-25E5A06FB5A1}"/>
              </a:ext>
            </a:extLst>
          </p:cNvPr>
          <p:cNvSpPr txBox="1"/>
          <p:nvPr/>
        </p:nvSpPr>
        <p:spPr>
          <a:xfrm>
            <a:off x="1090066" y="1107694"/>
            <a:ext cx="100095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+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10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years </a:t>
            </a:r>
            <a:r>
              <a:rPr sz="2000" b="1" dirty="0">
                <a:latin typeface="Calibri"/>
                <a:cs typeface="Calibri"/>
              </a:rPr>
              <a:t>of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R&amp;D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keep on going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For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operational </a:t>
            </a:r>
            <a:r>
              <a:rPr sz="2000" b="1" dirty="0">
                <a:latin typeface="Calibri"/>
                <a:cs typeface="Calibri"/>
              </a:rPr>
              <a:t>results</a:t>
            </a:r>
            <a:r>
              <a:rPr sz="2000" b="1" spc="-10" dirty="0">
                <a:latin typeface="Calibri"/>
                <a:cs typeface="Calibri"/>
              </a:rPr>
              <a:t>​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on</a:t>
            </a:r>
            <a:r>
              <a:rPr sz="2000" b="1" spc="4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+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45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fruits</a:t>
            </a:r>
            <a:r>
              <a:rPr sz="2000" b="1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And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vegetables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53E81F3-D908-7E58-0FC5-5102FD46BB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138" t="8889" r="16837" b="8333"/>
          <a:stretch/>
        </p:blipFill>
        <p:spPr>
          <a:xfrm>
            <a:off x="3471862" y="1499742"/>
            <a:ext cx="6943723" cy="497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34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E21F376-23F1-9C62-FD8A-AC60F5D658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50" t="10000" r="12500" b="15555"/>
          <a:stretch/>
        </p:blipFill>
        <p:spPr>
          <a:xfrm>
            <a:off x="280406" y="0"/>
            <a:ext cx="11875827" cy="6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84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F5E6588-AA2A-D6DE-92C5-B489813852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50" t="11111" r="12500" b="15555"/>
          <a:stretch/>
        </p:blipFill>
        <p:spPr>
          <a:xfrm>
            <a:off x="41563" y="76200"/>
            <a:ext cx="11852563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46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</TotalTime>
  <Words>460</Words>
  <Application>Microsoft Office PowerPoint</Application>
  <PresentationFormat>Widescreen</PresentationFormat>
  <Paragraphs>90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Arial MT</vt:lpstr>
      <vt:lpstr>Arial Nova</vt:lpstr>
      <vt:lpstr>Calibri</vt:lpstr>
      <vt:lpstr>Calibri Light</vt:lpstr>
      <vt:lpstr>Segoe Script</vt:lpstr>
      <vt:lpstr>Wingdings</vt:lpstr>
      <vt:lpstr>Office Theme</vt:lpstr>
      <vt:lpstr>Conception personnalisée</vt:lpstr>
      <vt:lpstr>Flexible preservation in​ natural controlled atmosphere</vt:lpstr>
      <vt:lpstr>PowerPoint Presentation</vt:lpstr>
      <vt:lpstr>Value proposition</vt:lpstr>
      <vt:lpstr>Our modules</vt:lpstr>
      <vt:lpstr>Concept : Controlled atmosphere</vt:lpstr>
      <vt:lpstr>Preservation opportunity​</vt:lpstr>
      <vt:lpstr>Preservation opportunity​</vt:lpstr>
      <vt:lpstr>PowerPoint Presentation</vt:lpstr>
      <vt:lpstr>PowerPoint Presentation</vt:lpstr>
      <vt:lpstr>PowerPoint Presentation</vt:lpstr>
      <vt:lpstr>PowerPoint Presentation</vt:lpstr>
      <vt:lpstr>Reduce waste and add value to local products with JANNY MT</vt:lpstr>
      <vt:lpstr>Reduce waste and add value to local products with JANNY MT</vt:lpstr>
      <vt:lpstr>THANKS​​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Maxile Faurel</dc:creator>
  <cp:lastModifiedBy>J F</cp:lastModifiedBy>
  <cp:revision>18</cp:revision>
  <dcterms:created xsi:type="dcterms:W3CDTF">2024-04-23T20:24:52Z</dcterms:created>
  <dcterms:modified xsi:type="dcterms:W3CDTF">2024-10-25T10:32:00Z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2024-04-23T00:00:00Z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2024-04-23T00:00:00Z</vt:filetime>
  </property>
</Properties>
</file>